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71"/>
  </p:notesMasterIdLst>
  <p:sldIdLst>
    <p:sldId id="262" r:id="rId2"/>
    <p:sldId id="414" r:id="rId3"/>
    <p:sldId id="312" r:id="rId4"/>
    <p:sldId id="318" r:id="rId5"/>
    <p:sldId id="316" r:id="rId6"/>
    <p:sldId id="317" r:id="rId7"/>
    <p:sldId id="417" r:id="rId8"/>
    <p:sldId id="418" r:id="rId9"/>
    <p:sldId id="369" r:id="rId10"/>
    <p:sldId id="390" r:id="rId11"/>
    <p:sldId id="398" r:id="rId12"/>
    <p:sldId id="392" r:id="rId13"/>
    <p:sldId id="393" r:id="rId14"/>
    <p:sldId id="426" r:id="rId15"/>
    <p:sldId id="404" r:id="rId16"/>
    <p:sldId id="405" r:id="rId17"/>
    <p:sldId id="406" r:id="rId18"/>
    <p:sldId id="407" r:id="rId19"/>
    <p:sldId id="408" r:id="rId20"/>
    <p:sldId id="409" r:id="rId21"/>
    <p:sldId id="410" r:id="rId22"/>
    <p:sldId id="411" r:id="rId23"/>
    <p:sldId id="412" r:id="rId24"/>
    <p:sldId id="427" r:id="rId25"/>
    <p:sldId id="394" r:id="rId26"/>
    <p:sldId id="428" r:id="rId27"/>
    <p:sldId id="416" r:id="rId28"/>
    <p:sldId id="319" r:id="rId29"/>
    <p:sldId id="320" r:id="rId30"/>
    <p:sldId id="396" r:id="rId31"/>
    <p:sldId id="370" r:id="rId32"/>
    <p:sldId id="371" r:id="rId33"/>
    <p:sldId id="372" r:id="rId34"/>
    <p:sldId id="395" r:id="rId35"/>
    <p:sldId id="373" r:id="rId36"/>
    <p:sldId id="374" r:id="rId37"/>
    <p:sldId id="397" r:id="rId38"/>
    <p:sldId id="399" r:id="rId39"/>
    <p:sldId id="287" r:id="rId40"/>
    <p:sldId id="419" r:id="rId41"/>
    <p:sldId id="420" r:id="rId42"/>
    <p:sldId id="421" r:id="rId43"/>
    <p:sldId id="422" r:id="rId44"/>
    <p:sldId id="423" r:id="rId45"/>
    <p:sldId id="424" r:id="rId46"/>
    <p:sldId id="425" r:id="rId47"/>
    <p:sldId id="271" r:id="rId48"/>
    <p:sldId id="322" r:id="rId49"/>
    <p:sldId id="415" r:id="rId50"/>
    <p:sldId id="327" r:id="rId51"/>
    <p:sldId id="375" r:id="rId52"/>
    <p:sldId id="376" r:id="rId53"/>
    <p:sldId id="377" r:id="rId54"/>
    <p:sldId id="378" r:id="rId55"/>
    <p:sldId id="379" r:id="rId56"/>
    <p:sldId id="325" r:id="rId57"/>
    <p:sldId id="380" r:id="rId58"/>
    <p:sldId id="384" r:id="rId59"/>
    <p:sldId id="385" r:id="rId60"/>
    <p:sldId id="386" r:id="rId61"/>
    <p:sldId id="387" r:id="rId62"/>
    <p:sldId id="388" r:id="rId63"/>
    <p:sldId id="389" r:id="rId64"/>
    <p:sldId id="400" r:id="rId65"/>
    <p:sldId id="401" r:id="rId66"/>
    <p:sldId id="403" r:id="rId67"/>
    <p:sldId id="402" r:id="rId68"/>
    <p:sldId id="413" r:id="rId69"/>
    <p:sldId id="429" r:id="rId70"/>
  </p:sldIdLst>
  <p:sldSz cx="12192000" cy="6858000"/>
  <p:notesSz cx="6858000" cy="9144000"/>
  <p:embeddedFontLst>
    <p:embeddedFont>
      <p:font typeface="Segoe UI" panose="020B0502040204020203" pitchFamily="34" charset="0"/>
      <p:regular r:id="rId72"/>
      <p:bold r:id="rId73"/>
      <p:italic r:id="rId74"/>
      <p:boldItalic r:id="rId75"/>
    </p:embeddedFont>
    <p:embeddedFont>
      <p:font typeface="微软雅黑" panose="020B0503020204020204" pitchFamily="34" charset="-122"/>
      <p:regular r:id="rId76"/>
      <p:bold r:id="rId77"/>
    </p:embeddedFont>
    <p:embeddedFont>
      <p:font typeface="方正粗宋简体" panose="02010600030101010101" charset="-122"/>
      <p:regular r:id="rId78"/>
    </p:embeddedFont>
    <p:embeddedFont>
      <p:font typeface="Calibri Light" panose="020F0302020204030204" pitchFamily="34" charset="0"/>
      <p:regular r:id="rId79"/>
      <p:italic r:id="rId80"/>
    </p:embeddedFont>
    <p:embeddedFont>
      <p:font typeface="Calibri" panose="020F0502020204030204" pitchFamily="34" charset="0"/>
      <p:regular r:id="rId81"/>
      <p:bold r:id="rId82"/>
      <p:italic r:id="rId83"/>
      <p:boldItalic r:id="rId84"/>
    </p:embeddedFont>
    <p:embeddedFont>
      <p:font typeface="黑体" panose="02010609060101010101" pitchFamily="49" charset="-122"/>
      <p:regular r:id="rId8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5D6"/>
    <a:srgbClr val="3DA2CB"/>
    <a:srgbClr val="F784A5"/>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3" autoAdjust="0"/>
    <p:restoredTop sz="94660"/>
  </p:normalViewPr>
  <p:slideViewPr>
    <p:cSldViewPr snapToGrid="0">
      <p:cViewPr varScale="1">
        <p:scale>
          <a:sx n="66" d="100"/>
          <a:sy n="66" d="100"/>
        </p:scale>
        <p:origin x="-87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是指对网络与信息系统的电磁装备的保护。重点保护的是网络与信息系统的机密性、生存性、可用性等属性；涉及的是动力安全、环境安全、电磁安全、介质安全、设备安全、人员安全等；主要采取的措施是可靠的供电系统、防护体系、电磁屏蔽、容灾备份、管理体系等。</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smtClean="0">
              <a:latin typeface="微软雅黑" panose="020B0503020204020204" pitchFamily="34" charset="-122"/>
              <a:ea typeface="华康俪金黑W8(P)"/>
            </a:rPr>
            <a:t>运行安全</a:t>
          </a:r>
          <a:endParaRPr lang="zh-CN" altLang="en-US" sz="28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是指对信息在数据处理、存储、传输、显示等过程中的保护，使得在数据处理层面保障信息能够依据授权使用，不被窃取、篡改、冒充、抵赖。主要涉及信息的机密性、完整性、真实性、不可抵赖性等可鉴别性属性；主要的保护方式有加密、数字签名、完整性验证、认证、防抵赖等。</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2800" dirty="0" smtClean="0">
              <a:latin typeface="微软雅黑" panose="020B0503020204020204" pitchFamily="34" charset="-122"/>
              <a:ea typeface="华康俪金黑W8(P)"/>
            </a:rPr>
            <a:t>内容安全</a:t>
          </a:r>
          <a:endParaRPr lang="zh-CN" altLang="en-US" sz="28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是指对信息真实内容的隐藏、发现、选择性阻断。主要涉及信息的机密性、可控性、特殊性等；所面对的主要问题包括发现所隐藏的信息的真实内容、阻断所指定的信息、挖掘所关心的信息；主要的处置手段是信息识别与挖掘技术、过滤技术、隐藏技术等。通过“净、建、管、享、用”实现信息内容治理。</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smtClean="0">
              <a:latin typeface="微软雅黑" panose="020B0503020204020204" pitchFamily="34" charset="-122"/>
              <a:ea typeface="华康俪金黑W8(P)"/>
            </a:rPr>
            <a:t>数据安全</a:t>
          </a:r>
          <a:endParaRPr lang="zh-CN" altLang="en-US" sz="28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1800" kern="1200" dirty="0" smtClean="0">
              <a:solidFill>
                <a:schemeClr val="tx1">
                  <a:lumMod val="65000"/>
                  <a:lumOff val="35000"/>
                </a:schemeClr>
              </a:solidFill>
              <a:latin typeface="微软雅黑" pitchFamily="34" charset="-122"/>
              <a:ea typeface="微软雅黑" pitchFamily="34" charset="-122"/>
              <a:cs typeface="+mn-cs"/>
            </a:rPr>
            <a:t>是指对网络与信息系统的运行过程和运行状态的保护。主要涉及网络与信息系统的可控性、可用性等；所面对的威胁包括系统资源消耗、非法侵占与控制系统、安全漏洞的恶意利用等；主要的保护方式有应急响应、入侵检测、漏洞扫描等。</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2800" dirty="0" smtClean="0">
              <a:latin typeface="微软雅黑" panose="020B0503020204020204" pitchFamily="34" charset="-122"/>
              <a:ea typeface="华康俪金黑W8(P)"/>
            </a:rPr>
            <a:t>物理安全</a:t>
          </a:r>
          <a:endParaRPr lang="zh-CN" altLang="en-US" sz="28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2641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custScaleX="135573" custScaleY="125647">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27866">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custScaleX="135790">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26412">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custScaleX="136396" custScaleY="132767" custLinFactNeighborY="229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26412">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custScaleX="136608" custScaleY="125127">
        <dgm:presLayoutVars>
          <dgm:bulletEnabled val="1"/>
        </dgm:presLayoutVars>
      </dgm:prSet>
      <dgm:spPr/>
      <dgm:t>
        <a:bodyPr/>
        <a:lstStyle/>
        <a:p>
          <a:endParaRPr lang="zh-CN" altLang="en-US"/>
        </a:p>
      </dgm:t>
    </dgm:pt>
  </dgm:ptLst>
  <dgm:cxnLst>
    <dgm:cxn modelId="{2CF7EBDD-E298-4BD4-845A-11C4036259E8}" type="presOf" srcId="{9045D98D-C66A-48E7-A245-35B5957A7399}" destId="{D516C599-DE5A-42A2-88A9-704EB00499F1}" srcOrd="0" destOrd="0" presId="urn:microsoft.com/office/officeart/2005/8/layout/vList5"/>
    <dgm:cxn modelId="{FFE5295E-B7C9-4E0B-A4D4-2204020F206A}" type="presOf" srcId="{7B82EDC0-28C3-4FE7-9893-B4115506E30C}" destId="{1AF1258D-7D71-462E-899A-895332038374}"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559AFF48-5F25-4525-9EA9-37D865444A50}" type="presOf" srcId="{2592691F-9E79-4BC0-87E5-69D7D698006D}" destId="{B384A40A-3548-4A73-A19D-621C79A2EA79}"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42EE8CDB-EB6B-4918-98D0-DBB132291DF6}" type="presOf" srcId="{0D7B64AF-E89E-4F47-93DF-875AC7EA9F80}" destId="{5E312260-BB8C-4259-9A9A-07FD49D660DE}" srcOrd="0" destOrd="0" presId="urn:microsoft.com/office/officeart/2005/8/layout/vList5"/>
    <dgm:cxn modelId="{E4931202-E6BE-4BC8-B65B-11D412988295}" srcId="{7B82EDC0-28C3-4FE7-9893-B4115506E30C}" destId="{B6259541-DC05-42DE-803A-E680E08D6C9F}" srcOrd="3" destOrd="0" parTransId="{37D6F386-8381-4B6F-978B-E137AE3DF9AA}" sibTransId="{268DB079-41ED-404F-B186-2A61D37917A2}"/>
    <dgm:cxn modelId="{4E755604-1C9D-40CA-ADFC-C755DEF63C66}" type="presOf" srcId="{22B677B6-3E43-4154-B276-2F0542B27522}" destId="{C36456F2-C104-49EC-A4F4-9E741C50E57D}" srcOrd="0" destOrd="0" presId="urn:microsoft.com/office/officeart/2005/8/layout/vList5"/>
    <dgm:cxn modelId="{AF7987AF-E6AA-4499-B7DB-A3C13CFD2290}" type="presOf" srcId="{A1E47C7B-F182-4DF4-A19B-69BAAE382931}" destId="{1F0D7FAF-2C3A-41BB-B40E-71733DC8AA53}" srcOrd="0" destOrd="0" presId="urn:microsoft.com/office/officeart/2005/8/layout/vList5"/>
    <dgm:cxn modelId="{F5E2145B-B2E4-4B17-88B6-6511917A692F}" type="presOf" srcId="{8164C08B-7FEA-49D1-8EDB-A34D4A5AE13A}" destId="{F4149E3D-D159-4E8D-9645-4C34100CAD08}" srcOrd="0" destOrd="0" presId="urn:microsoft.com/office/officeart/2005/8/layout/vList5"/>
    <dgm:cxn modelId="{E027EC1D-0BCF-4914-8036-0100DC969EB2}" type="presOf" srcId="{E7B058C8-9F24-4425-9245-540C959E25B2}" destId="{988D9766-81DD-42EA-8025-F35CE451537D}"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ACCD2F28-22F2-44D6-AE16-5A29EDD7F34D}" srcId="{7B82EDC0-28C3-4FE7-9893-B4115506E30C}" destId="{E7B058C8-9F24-4425-9245-540C959E25B2}" srcOrd="1" destOrd="0" parTransId="{C930D84C-0E90-4901-8249-526B90587C3A}" sibTransId="{C1CB44BA-B18A-4102-8277-02BDC5534532}"/>
    <dgm:cxn modelId="{0E27294B-D241-4242-A5D4-BAB975F1D3DA}" srcId="{B6259541-DC05-42DE-803A-E680E08D6C9F}" destId="{A1E47C7B-F182-4DF4-A19B-69BAAE382931}" srcOrd="0" destOrd="0" parTransId="{719D88D6-1635-491E-8C93-A79FE7CA5E24}" sibTransId="{6051CE2A-AC3B-4295-AD33-637560233BA3}"/>
    <dgm:cxn modelId="{1E417E65-BEF2-4D10-B782-63B715B66CE5}" type="presOf" srcId="{B6259541-DC05-42DE-803A-E680E08D6C9F}" destId="{E6E01B5A-8BEE-4FEC-8416-8610EF675C5F}" srcOrd="0" destOrd="0" presId="urn:microsoft.com/office/officeart/2005/8/layout/vList5"/>
    <dgm:cxn modelId="{9316830E-4F0D-4540-A654-03301F7C2BC6}" type="presParOf" srcId="{1AF1258D-7D71-462E-899A-895332038374}" destId="{464B684D-6A54-4966-A942-B64EFDFA3F3A}" srcOrd="0" destOrd="0" presId="urn:microsoft.com/office/officeart/2005/8/layout/vList5"/>
    <dgm:cxn modelId="{8F00605A-3E3D-4750-AD98-60425661670F}" type="presParOf" srcId="{464B684D-6A54-4966-A942-B64EFDFA3F3A}" destId="{F4149E3D-D159-4E8D-9645-4C34100CAD08}" srcOrd="0" destOrd="0" presId="urn:microsoft.com/office/officeart/2005/8/layout/vList5"/>
    <dgm:cxn modelId="{75469A4F-5AA7-43EC-865F-85DAFEE71077}" type="presParOf" srcId="{464B684D-6A54-4966-A942-B64EFDFA3F3A}" destId="{5E312260-BB8C-4259-9A9A-07FD49D660DE}" srcOrd="1" destOrd="0" presId="urn:microsoft.com/office/officeart/2005/8/layout/vList5"/>
    <dgm:cxn modelId="{6933798F-04E0-4B79-BC4B-A9E812F053E9}" type="presParOf" srcId="{1AF1258D-7D71-462E-899A-895332038374}" destId="{B15E52DD-BF95-48EF-83BF-64D9AE8A1181}" srcOrd="1" destOrd="0" presId="urn:microsoft.com/office/officeart/2005/8/layout/vList5"/>
    <dgm:cxn modelId="{67B23A26-FAFA-47B2-8D61-14174800D76B}" type="presParOf" srcId="{1AF1258D-7D71-462E-899A-895332038374}" destId="{561821EA-E295-47E4-A7EF-0FAE72E8F842}" srcOrd="2" destOrd="0" presId="urn:microsoft.com/office/officeart/2005/8/layout/vList5"/>
    <dgm:cxn modelId="{DC325DD0-1AB9-451F-9406-CF79371E3C25}" type="presParOf" srcId="{561821EA-E295-47E4-A7EF-0FAE72E8F842}" destId="{988D9766-81DD-42EA-8025-F35CE451537D}" srcOrd="0" destOrd="0" presId="urn:microsoft.com/office/officeart/2005/8/layout/vList5"/>
    <dgm:cxn modelId="{072DA469-275D-41F3-9606-24FEFA117CB7}" type="presParOf" srcId="{561821EA-E295-47E4-A7EF-0FAE72E8F842}" destId="{C36456F2-C104-49EC-A4F4-9E741C50E57D}" srcOrd="1" destOrd="0" presId="urn:microsoft.com/office/officeart/2005/8/layout/vList5"/>
    <dgm:cxn modelId="{4911503B-8810-40A1-A880-9C50F9C73995}" type="presParOf" srcId="{1AF1258D-7D71-462E-899A-895332038374}" destId="{84D8518D-A12B-4BCA-84D3-1E1FB4A6F4BC}" srcOrd="3" destOrd="0" presId="urn:microsoft.com/office/officeart/2005/8/layout/vList5"/>
    <dgm:cxn modelId="{1792F07C-50D5-4E4A-AD6F-2530AAFD959F}" type="presParOf" srcId="{1AF1258D-7D71-462E-899A-895332038374}" destId="{2D02B444-8067-4F2B-BE1C-FB30DFA33E38}" srcOrd="4" destOrd="0" presId="urn:microsoft.com/office/officeart/2005/8/layout/vList5"/>
    <dgm:cxn modelId="{9352708E-4613-4250-B735-A2F45122DB1F}" type="presParOf" srcId="{2D02B444-8067-4F2B-BE1C-FB30DFA33E38}" destId="{D516C599-DE5A-42A2-88A9-704EB00499F1}" srcOrd="0" destOrd="0" presId="urn:microsoft.com/office/officeart/2005/8/layout/vList5"/>
    <dgm:cxn modelId="{8DA534A4-6C1E-4B4D-8698-FDD87B751E13}" type="presParOf" srcId="{2D02B444-8067-4F2B-BE1C-FB30DFA33E38}" destId="{B384A40A-3548-4A73-A19D-621C79A2EA79}" srcOrd="1" destOrd="0" presId="urn:microsoft.com/office/officeart/2005/8/layout/vList5"/>
    <dgm:cxn modelId="{3C14995C-C932-446B-895C-7E3848EC9293}" type="presParOf" srcId="{1AF1258D-7D71-462E-899A-895332038374}" destId="{7087A52F-0B29-4C33-8A51-37C6BDA8202E}" srcOrd="5" destOrd="0" presId="urn:microsoft.com/office/officeart/2005/8/layout/vList5"/>
    <dgm:cxn modelId="{FDCF9986-4882-4140-8177-D507615367E2}" type="presParOf" srcId="{1AF1258D-7D71-462E-899A-895332038374}" destId="{1B00E73A-0AF2-4D6F-8F6F-ABCEAF64862F}" srcOrd="6" destOrd="0" presId="urn:microsoft.com/office/officeart/2005/8/layout/vList5"/>
    <dgm:cxn modelId="{6BFA133F-78A6-42F6-8957-48254AB059B0}" type="presParOf" srcId="{1B00E73A-0AF2-4D6F-8F6F-ABCEAF64862F}" destId="{E6E01B5A-8BEE-4FEC-8416-8610EF675C5F}" srcOrd="0" destOrd="0" presId="urn:microsoft.com/office/officeart/2005/8/layout/vList5"/>
    <dgm:cxn modelId="{EC213586-5E30-44E3-B52E-6EA11E45367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7967A7D8-E513-4D1C-9920-C2402249C294}">
      <dgm:prSet phldrT="[文本]" custT="1"/>
      <dgm:spPr/>
      <dgm:t>
        <a:bodyPr/>
        <a:lstStyle/>
        <a:p>
          <a:r>
            <a:rPr lang="zh-CN" altLang="en-US" sz="3600" dirty="0" smtClean="0">
              <a:latin typeface="微软雅黑" panose="020B0503020204020204" pitchFamily="34" charset="-122"/>
              <a:ea typeface="华康俪金黑W8(P)"/>
            </a:rPr>
            <a:t>数字音频广播</a:t>
          </a:r>
          <a:endParaRPr lang="zh-CN" altLang="en-US" sz="3600" dirty="0">
            <a:latin typeface="微软雅黑" panose="020B0503020204020204" pitchFamily="34" charset="-122"/>
            <a:ea typeface="华康俪金黑W8(P)"/>
          </a:endParaRPr>
        </a:p>
      </dgm:t>
    </dgm:pt>
    <dgm:pt modelId="{E0B8355D-4D8B-476A-ADF3-987A277808D6}" type="parTrans" cxnId="{F42CB0C1-53F5-4334-A905-D3D34D471AE5}">
      <dgm:prSet/>
      <dgm:spPr/>
      <dgm:t>
        <a:bodyPr/>
        <a:lstStyle/>
        <a:p>
          <a:endParaRPr lang="zh-CN" altLang="en-US"/>
        </a:p>
      </dgm:t>
    </dgm:pt>
    <dgm:pt modelId="{0CBD4A7E-9CD8-4BA4-8566-2184756FE76F}" type="sibTrans" cxnId="{F42CB0C1-53F5-4334-A905-D3D34D471AE5}">
      <dgm:prSet/>
      <dgm:spPr/>
      <dgm:t>
        <a:bodyPr/>
        <a:lstStyle/>
        <a:p>
          <a:endParaRPr lang="zh-CN" altLang="en-US"/>
        </a:p>
      </dgm:t>
    </dgm:pt>
    <dgm:pt modelId="{3494C2E5-F293-4385-BB16-1A6292747AAF}">
      <dgm:prSet phldrT="[文本]" custT="1"/>
      <dgm:spPr/>
      <dgm:t>
        <a:bodyPr/>
        <a:lstStyle/>
        <a:p>
          <a:r>
            <a:rPr lang="zh-CN" altLang="en-US" sz="3600" dirty="0" smtClean="0">
              <a:latin typeface="微软雅黑" panose="020B0503020204020204" pitchFamily="34" charset="-122"/>
              <a:ea typeface="华康俪金黑W8(P)"/>
            </a:rPr>
            <a:t>数字电视广播</a:t>
          </a:r>
          <a:endParaRPr lang="zh-CN" altLang="en-US" sz="3600" dirty="0">
            <a:latin typeface="微软雅黑" panose="020B0503020204020204" pitchFamily="34" charset="-122"/>
            <a:ea typeface="华康俪金黑W8(P)"/>
          </a:endParaRPr>
        </a:p>
      </dgm:t>
    </dgm:pt>
    <dgm:pt modelId="{CA02C9E4-9500-4A25-A8EE-7B9E31FCE69B}" type="parTrans" cxnId="{7B59AA29-5BCF-43A5-85E7-92D861CEDE90}">
      <dgm:prSet/>
      <dgm:spPr/>
      <dgm:t>
        <a:bodyPr/>
        <a:lstStyle/>
        <a:p>
          <a:endParaRPr lang="zh-CN" altLang="en-US"/>
        </a:p>
      </dgm:t>
    </dgm:pt>
    <dgm:pt modelId="{BF0B0AE7-59F5-4E6C-B35A-3BC28211FD20}" type="sibTrans" cxnId="{7B59AA29-5BCF-43A5-85E7-92D861CEDE90}">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814C70CD-A6DF-4654-A911-5E97A1D9074E}" type="pres">
      <dgm:prSet presAssocID="{7967A7D8-E513-4D1C-9920-C2402249C294}" presName="linNode" presStyleCnt="0"/>
      <dgm:spPr/>
    </dgm:pt>
    <dgm:pt modelId="{157E0D95-4FAD-4C1E-B6A9-067D8596A7E5}" type="pres">
      <dgm:prSet presAssocID="{7967A7D8-E513-4D1C-9920-C2402249C294}" presName="parentText" presStyleLbl="node1" presStyleIdx="0" presStyleCnt="2" custScaleX="190482">
        <dgm:presLayoutVars>
          <dgm:chMax val="1"/>
          <dgm:bulletEnabled val="1"/>
        </dgm:presLayoutVars>
      </dgm:prSet>
      <dgm:spPr/>
      <dgm:t>
        <a:bodyPr/>
        <a:lstStyle/>
        <a:p>
          <a:endParaRPr lang="zh-CN" altLang="en-US"/>
        </a:p>
      </dgm:t>
    </dgm:pt>
    <dgm:pt modelId="{47284655-9F2A-4729-98D3-097DD2BF8190}" type="pres">
      <dgm:prSet presAssocID="{0CBD4A7E-9CD8-4BA4-8566-2184756FE76F}" presName="sp" presStyleCnt="0"/>
      <dgm:spPr/>
    </dgm:pt>
    <dgm:pt modelId="{62C6DB16-D0DA-412A-8DB2-D177D81F8BAB}" type="pres">
      <dgm:prSet presAssocID="{3494C2E5-F293-4385-BB16-1A6292747AAF}" presName="linNode" presStyleCnt="0"/>
      <dgm:spPr/>
    </dgm:pt>
    <dgm:pt modelId="{BCDDB4DF-E34A-4C66-8EAC-818CFBF3492C}" type="pres">
      <dgm:prSet presAssocID="{3494C2E5-F293-4385-BB16-1A6292747AAF}" presName="parentText" presStyleLbl="node1" presStyleIdx="1" presStyleCnt="2" custScaleX="190482">
        <dgm:presLayoutVars>
          <dgm:chMax val="1"/>
          <dgm:bulletEnabled val="1"/>
        </dgm:presLayoutVars>
      </dgm:prSet>
      <dgm:spPr/>
      <dgm:t>
        <a:bodyPr/>
        <a:lstStyle/>
        <a:p>
          <a:endParaRPr lang="zh-CN" altLang="en-US"/>
        </a:p>
      </dgm:t>
    </dgm:pt>
  </dgm:ptLst>
  <dgm:cxnLst>
    <dgm:cxn modelId="{7B59AA29-5BCF-43A5-85E7-92D861CEDE90}" srcId="{7B82EDC0-28C3-4FE7-9893-B4115506E30C}" destId="{3494C2E5-F293-4385-BB16-1A6292747AAF}" srcOrd="1" destOrd="0" parTransId="{CA02C9E4-9500-4A25-A8EE-7B9E31FCE69B}" sibTransId="{BF0B0AE7-59F5-4E6C-B35A-3BC28211FD20}"/>
    <dgm:cxn modelId="{6227A4B2-3790-48BE-9DD7-F82365C79426}" type="presOf" srcId="{7B82EDC0-28C3-4FE7-9893-B4115506E30C}" destId="{1AF1258D-7D71-462E-899A-895332038374}" srcOrd="0" destOrd="0" presId="urn:microsoft.com/office/officeart/2005/8/layout/vList5"/>
    <dgm:cxn modelId="{F42CB0C1-53F5-4334-A905-D3D34D471AE5}" srcId="{7B82EDC0-28C3-4FE7-9893-B4115506E30C}" destId="{7967A7D8-E513-4D1C-9920-C2402249C294}" srcOrd="0" destOrd="0" parTransId="{E0B8355D-4D8B-476A-ADF3-987A277808D6}" sibTransId="{0CBD4A7E-9CD8-4BA4-8566-2184756FE76F}"/>
    <dgm:cxn modelId="{4F667EDB-4324-4A52-995B-996255836967}" type="presOf" srcId="{3494C2E5-F293-4385-BB16-1A6292747AAF}" destId="{BCDDB4DF-E34A-4C66-8EAC-818CFBF3492C}" srcOrd="0" destOrd="0" presId="urn:microsoft.com/office/officeart/2005/8/layout/vList5"/>
    <dgm:cxn modelId="{33856E9F-CB0E-4399-B388-B2AB8E2B0264}" type="presOf" srcId="{7967A7D8-E513-4D1C-9920-C2402249C294}" destId="{157E0D95-4FAD-4C1E-B6A9-067D8596A7E5}" srcOrd="0" destOrd="0" presId="urn:microsoft.com/office/officeart/2005/8/layout/vList5"/>
    <dgm:cxn modelId="{15216730-B0E5-4BE1-AC46-97CCD652D9D5}" type="presParOf" srcId="{1AF1258D-7D71-462E-899A-895332038374}" destId="{814C70CD-A6DF-4654-A911-5E97A1D9074E}" srcOrd="0" destOrd="0" presId="urn:microsoft.com/office/officeart/2005/8/layout/vList5"/>
    <dgm:cxn modelId="{A0453565-0F8F-4422-A677-87AD01450508}" type="presParOf" srcId="{814C70CD-A6DF-4654-A911-5E97A1D9074E}" destId="{157E0D95-4FAD-4C1E-B6A9-067D8596A7E5}" srcOrd="0" destOrd="0" presId="urn:microsoft.com/office/officeart/2005/8/layout/vList5"/>
    <dgm:cxn modelId="{81EF0FCF-13E1-45B4-9E5B-358123E9F16D}" type="presParOf" srcId="{1AF1258D-7D71-462E-899A-895332038374}" destId="{47284655-9F2A-4729-98D3-097DD2BF8190}" srcOrd="1" destOrd="0" presId="urn:microsoft.com/office/officeart/2005/8/layout/vList5"/>
    <dgm:cxn modelId="{3A7CD27B-E366-48D7-9E2C-95DED7BE89E2}" type="presParOf" srcId="{1AF1258D-7D71-462E-899A-895332038374}" destId="{62C6DB16-D0DA-412A-8DB2-D177D81F8BAB}" srcOrd="2" destOrd="0" presId="urn:microsoft.com/office/officeart/2005/8/layout/vList5"/>
    <dgm:cxn modelId="{A1CB32D5-A5CB-4089-9C4F-EB2C443FEDC3}" type="presParOf" srcId="{62C6DB16-D0DA-412A-8DB2-D177D81F8BAB}" destId="{BCDDB4DF-E34A-4C66-8EAC-818CFBF3492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网页游戏、客户端网络游戏。</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单机游戏</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 移动游戏指的是运行在移动终端上的游戏软件．包括移动单机游戏和移动网络游戏。</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移动游戏</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zh-CN" sz="2000" kern="1200" dirty="0" smtClean="0">
              <a:solidFill>
                <a:schemeClr val="tx1">
                  <a:lumMod val="65000"/>
                  <a:lumOff val="35000"/>
                </a:schemeClr>
              </a:solidFill>
              <a:latin typeface="微软雅黑" pitchFamily="34" charset="-122"/>
              <a:ea typeface="微软雅黑" pitchFamily="34" charset="-122"/>
              <a:cs typeface="+mn-cs"/>
            </a:rPr>
            <a:t>按照游戏内容的不同，单机游戏可以分为动作游戏、角色扮演、第一人称</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射击</a:t>
          </a:r>
          <a:r>
            <a:rPr lang="zh-CN" altLang="zh-CN" sz="2000" kern="1200" dirty="0" smtClean="0">
              <a:solidFill>
                <a:schemeClr val="tx1">
                  <a:lumMod val="65000"/>
                  <a:lumOff val="35000"/>
                </a:schemeClr>
              </a:solidFill>
              <a:latin typeface="微软雅黑" pitchFamily="34" charset="-122"/>
              <a:ea typeface="微软雅黑" pitchFamily="34" charset="-122"/>
              <a:cs typeface="+mn-cs"/>
            </a:rPr>
            <a:t>、冒险</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游戏</a:t>
          </a:r>
          <a:r>
            <a:rPr lang="zh-CN" altLang="zh-CN" sz="2000" kern="1200" dirty="0" smtClean="0">
              <a:solidFill>
                <a:schemeClr val="tx1">
                  <a:lumMod val="65000"/>
                  <a:lumOff val="35000"/>
                </a:schemeClr>
              </a:solidFill>
              <a:latin typeface="微软雅黑" pitchFamily="34" charset="-122"/>
              <a:ea typeface="微软雅黑" pitchFamily="34" charset="-122"/>
              <a:cs typeface="+mn-cs"/>
            </a:rPr>
            <a:t>、策略游戏以及运动游戏</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zh-CN" sz="2000" kern="1200" dirty="0" smtClean="0">
              <a:solidFill>
                <a:schemeClr val="tx1">
                  <a:lumMod val="65000"/>
                  <a:lumOff val="35000"/>
                </a:schemeClr>
              </a:solidFill>
              <a:latin typeface="微软雅黑" pitchFamily="34" charset="-122"/>
              <a:ea typeface="微软雅黑" pitchFamily="34" charset="-122"/>
              <a:cs typeface="+mn-cs"/>
            </a:rPr>
            <a:t>等类型。</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3"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3">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3"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3">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3"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3" custLinFactNeighborY="2294">
        <dgm:presLayoutVars>
          <dgm:bulletEnabled val="1"/>
        </dgm:presLayoutVars>
      </dgm:prSet>
      <dgm:spPr/>
      <dgm:t>
        <a:bodyPr/>
        <a:lstStyle/>
        <a:p>
          <a:endParaRPr lang="zh-CN" altLang="en-US"/>
        </a:p>
      </dgm:t>
    </dgm:pt>
  </dgm:ptLst>
  <dgm:cxnLst>
    <dgm:cxn modelId="{9BD674C2-41AE-49E4-92FC-BA195347FB6D}" type="presOf" srcId="{E7B058C8-9F24-4425-9245-540C959E25B2}" destId="{988D9766-81DD-42EA-8025-F35CE451537D}" srcOrd="0" destOrd="0" presId="urn:microsoft.com/office/officeart/2005/8/layout/vList5"/>
    <dgm:cxn modelId="{9195BEB2-C9C5-49C2-B934-3385DE9E1C4C}" type="presOf" srcId="{2592691F-9E79-4BC0-87E5-69D7D698006D}" destId="{B384A40A-3548-4A73-A19D-621C79A2EA79}"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2D359930-DEFF-448C-89CB-F116F9B95B9F}" type="presOf" srcId="{9045D98D-C66A-48E7-A245-35B5957A7399}" destId="{D516C599-DE5A-42A2-88A9-704EB00499F1}" srcOrd="0" destOrd="0" presId="urn:microsoft.com/office/officeart/2005/8/layout/vList5"/>
    <dgm:cxn modelId="{9D3A5DA0-9D43-41FB-AD60-004345D3BF67}" type="presOf" srcId="{8164C08B-7FEA-49D1-8EDB-A34D4A5AE13A}" destId="{F4149E3D-D159-4E8D-9645-4C34100CAD08}" srcOrd="0" destOrd="0" presId="urn:microsoft.com/office/officeart/2005/8/layout/vList5"/>
    <dgm:cxn modelId="{7A610DFD-13B6-4DF3-8A6C-E715BCE99D62}" type="presOf" srcId="{0D7B64AF-E89E-4F47-93DF-875AC7EA9F80}" destId="{5E312260-BB8C-4259-9A9A-07FD49D660DE}"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DCA707E8-0A6D-4CF9-B021-B93BBE454E4E}" type="presOf" srcId="{7B82EDC0-28C3-4FE7-9893-B4115506E30C}" destId="{1AF1258D-7D71-462E-899A-895332038374}"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9F376A5B-BE62-4B5B-B262-41B5D07B2F23}" type="presOf" srcId="{22B677B6-3E43-4154-B276-2F0542B27522}" destId="{C36456F2-C104-49EC-A4F4-9E741C50E57D}"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AD03C7F5-442A-42D9-AAC4-B9772BE24296}" type="presParOf" srcId="{1AF1258D-7D71-462E-899A-895332038374}" destId="{464B684D-6A54-4966-A942-B64EFDFA3F3A}" srcOrd="0" destOrd="0" presId="urn:microsoft.com/office/officeart/2005/8/layout/vList5"/>
    <dgm:cxn modelId="{919661C2-09A7-4B7F-A9E2-5750DB0846C8}" type="presParOf" srcId="{464B684D-6A54-4966-A942-B64EFDFA3F3A}" destId="{F4149E3D-D159-4E8D-9645-4C34100CAD08}" srcOrd="0" destOrd="0" presId="urn:microsoft.com/office/officeart/2005/8/layout/vList5"/>
    <dgm:cxn modelId="{BFBC56DA-B7B5-4AA0-9123-37A6931BC253}" type="presParOf" srcId="{464B684D-6A54-4966-A942-B64EFDFA3F3A}" destId="{5E312260-BB8C-4259-9A9A-07FD49D660DE}" srcOrd="1" destOrd="0" presId="urn:microsoft.com/office/officeart/2005/8/layout/vList5"/>
    <dgm:cxn modelId="{614A32B4-12ED-4405-BDFA-A343FB9715C3}" type="presParOf" srcId="{1AF1258D-7D71-462E-899A-895332038374}" destId="{B15E52DD-BF95-48EF-83BF-64D9AE8A1181}" srcOrd="1" destOrd="0" presId="urn:microsoft.com/office/officeart/2005/8/layout/vList5"/>
    <dgm:cxn modelId="{4F624EE8-3247-42CB-BFC0-591D950170A7}" type="presParOf" srcId="{1AF1258D-7D71-462E-899A-895332038374}" destId="{561821EA-E295-47E4-A7EF-0FAE72E8F842}" srcOrd="2" destOrd="0" presId="urn:microsoft.com/office/officeart/2005/8/layout/vList5"/>
    <dgm:cxn modelId="{C2CFF249-5E48-4730-87CE-7A15F22DB9EC}" type="presParOf" srcId="{561821EA-E295-47E4-A7EF-0FAE72E8F842}" destId="{988D9766-81DD-42EA-8025-F35CE451537D}" srcOrd="0" destOrd="0" presId="urn:microsoft.com/office/officeart/2005/8/layout/vList5"/>
    <dgm:cxn modelId="{D1432283-BEF0-4054-A380-A0AC51AD792D}" type="presParOf" srcId="{561821EA-E295-47E4-A7EF-0FAE72E8F842}" destId="{C36456F2-C104-49EC-A4F4-9E741C50E57D}" srcOrd="1" destOrd="0" presId="urn:microsoft.com/office/officeart/2005/8/layout/vList5"/>
    <dgm:cxn modelId="{1D369524-9EC8-469A-AE38-D8F9326C977A}" type="presParOf" srcId="{1AF1258D-7D71-462E-899A-895332038374}" destId="{84D8518D-A12B-4BCA-84D3-1E1FB4A6F4BC}" srcOrd="3" destOrd="0" presId="urn:microsoft.com/office/officeart/2005/8/layout/vList5"/>
    <dgm:cxn modelId="{C4447033-1502-43B7-9253-6D6DC4395BF1}" type="presParOf" srcId="{1AF1258D-7D71-462E-899A-895332038374}" destId="{2D02B444-8067-4F2B-BE1C-FB30DFA33E38}" srcOrd="4" destOrd="0" presId="urn:microsoft.com/office/officeart/2005/8/layout/vList5"/>
    <dgm:cxn modelId="{78E6CB6B-0BD5-40A0-8585-A1B06B027968}" type="presParOf" srcId="{2D02B444-8067-4F2B-BE1C-FB30DFA33E38}" destId="{D516C599-DE5A-42A2-88A9-704EB00499F1}" srcOrd="0" destOrd="0" presId="urn:microsoft.com/office/officeart/2005/8/layout/vList5"/>
    <dgm:cxn modelId="{E33EB2B5-3891-4027-A906-2AC8FC50A22B}"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云端化、移动化、社交化</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数字广告</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主要特征为内容生产数字化、管理过程数字化、产品形态数字化和传播渠道网络化。如网络游戏、博客、手机小说、手机报纸、手机游戏、手机音乐、手机视频等</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数字出版</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zh-CN" sz="2000" kern="1200" dirty="0" smtClean="0">
              <a:solidFill>
                <a:schemeClr val="tx1">
                  <a:lumMod val="65000"/>
                  <a:lumOff val="35000"/>
                </a:schemeClr>
              </a:solidFill>
              <a:latin typeface="微软雅黑" pitchFamily="34" charset="-122"/>
              <a:ea typeface="微软雅黑" pitchFamily="34" charset="-122"/>
              <a:cs typeface="+mn-cs"/>
            </a:rPr>
            <a:t>传统意义上的网络广告</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、富媒体广告、交互广告</a:t>
          </a:r>
          <a:r>
            <a:rPr lang="zh-CN" altLang="zh-CN" sz="2000" kern="1200" dirty="0" smtClean="0">
              <a:solidFill>
                <a:schemeClr val="tx1">
                  <a:lumMod val="65000"/>
                  <a:lumOff val="35000"/>
                </a:schemeClr>
              </a:solidFill>
              <a:latin typeface="微软雅黑" pitchFamily="34" charset="-122"/>
              <a:ea typeface="微软雅黑" pitchFamily="34" charset="-122"/>
              <a:cs typeface="+mn-cs"/>
            </a:rPr>
            <a: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5BF4A97C-28A5-4692-AE67-FAC95844109A}">
      <dgm:prSet phldrT="[文本]"/>
      <dgm:spPr/>
      <dgm:t>
        <a:bodyPr/>
        <a:lstStyle/>
        <a:p>
          <a:r>
            <a:rPr lang="zh-CN" altLang="en-US" dirty="0" smtClean="0">
              <a:latin typeface="微软雅黑" panose="020B0503020204020204" pitchFamily="34" charset="-122"/>
              <a:ea typeface="华康俪金黑W8(P)"/>
            </a:rPr>
            <a:t>网络社区</a:t>
          </a:r>
          <a:endParaRPr lang="zh-CN" altLang="en-US" dirty="0">
            <a:latin typeface="微软雅黑" panose="020B0503020204020204" pitchFamily="34" charset="-122"/>
            <a:ea typeface="华康俪金黑W8(P)"/>
          </a:endParaRPr>
        </a:p>
      </dgm:t>
    </dgm:pt>
    <dgm:pt modelId="{04ACDC99-49A4-479D-80AF-F718372CD94B}" type="parTrans" cxnId="{D3B571D8-B2E8-4C2E-A175-B8FFFF3FF408}">
      <dgm:prSet/>
      <dgm:spPr/>
      <dgm:t>
        <a:bodyPr/>
        <a:lstStyle/>
        <a:p>
          <a:endParaRPr lang="zh-CN" altLang="en-US"/>
        </a:p>
      </dgm:t>
    </dgm:pt>
    <dgm:pt modelId="{FED8F04E-3EB8-4B83-8894-9D5A0431D3F5}" type="sibTrans" cxnId="{D3B571D8-B2E8-4C2E-A175-B8FFFF3FF408}">
      <dgm:prSet/>
      <dgm:spPr/>
      <dgm:t>
        <a:bodyPr/>
        <a:lstStyle/>
        <a:p>
          <a:endParaRPr lang="zh-CN" altLang="en-US"/>
        </a:p>
      </dgm:t>
    </dgm:pt>
    <dgm:pt modelId="{0AEF7C92-34FA-4D70-BE12-A5FF3F8FDA05}">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第一代虚拟社区</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BBS</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、第二代社交网络</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F042283B-E1B0-4425-8138-366FE47F1050}" type="parTrans" cxnId="{102FA8DA-1E6E-4EC9-A16F-277D7E06E031}">
      <dgm:prSet/>
      <dgm:spPr/>
      <dgm:t>
        <a:bodyPr/>
        <a:lstStyle/>
        <a:p>
          <a:endParaRPr lang="zh-CN" altLang="en-US"/>
        </a:p>
      </dgm:t>
    </dgm:pt>
    <dgm:pt modelId="{583B7B09-8018-4DA4-A588-797576FB6826}" type="sibTrans" cxnId="{102FA8DA-1E6E-4EC9-A16F-277D7E06E031}">
      <dgm:prSet/>
      <dgm:spPr/>
      <dgm:t>
        <a:bodyPr/>
        <a:lstStyle/>
        <a:p>
          <a:endParaRPr lang="zh-CN" altLang="en-US"/>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custLinFactNeighborX="-344" custLinFactNeighborY="220">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custScaleY="119656" custLinFactNeighborY="2294">
        <dgm:presLayoutVars>
          <dgm:bulletEnabled val="1"/>
        </dgm:presLayoutVars>
      </dgm:prSet>
      <dgm:spPr/>
      <dgm:t>
        <a:bodyPr/>
        <a:lstStyle/>
        <a:p>
          <a:endParaRPr lang="zh-CN" altLang="en-US"/>
        </a:p>
      </dgm:t>
    </dgm:pt>
    <dgm:pt modelId="{702EC5F1-3262-4D74-843F-756A7E9AC0DD}" type="pres">
      <dgm:prSet presAssocID="{74FC76FF-A29E-4DFE-8C92-6E52071A2043}" presName="sp" presStyleCnt="0"/>
      <dgm:spPr/>
    </dgm:pt>
    <dgm:pt modelId="{9E9FE1B5-F90C-434F-B177-574BD0FF9A4C}" type="pres">
      <dgm:prSet presAssocID="{5BF4A97C-28A5-4692-AE67-FAC95844109A}" presName="linNode" presStyleCnt="0"/>
      <dgm:spPr/>
    </dgm:pt>
    <dgm:pt modelId="{4F23F8C0-A231-488F-845B-60DCA1FEC31D}" type="pres">
      <dgm:prSet presAssocID="{5BF4A97C-28A5-4692-AE67-FAC95844109A}" presName="parentText" presStyleLbl="node1" presStyleIdx="3" presStyleCnt="4" custScaleX="60429">
        <dgm:presLayoutVars>
          <dgm:chMax val="1"/>
          <dgm:bulletEnabled val="1"/>
        </dgm:presLayoutVars>
      </dgm:prSet>
      <dgm:spPr/>
      <dgm:t>
        <a:bodyPr/>
        <a:lstStyle/>
        <a:p>
          <a:endParaRPr lang="zh-CN" altLang="en-US"/>
        </a:p>
      </dgm:t>
    </dgm:pt>
    <dgm:pt modelId="{AA218FA7-8EEA-4C16-8128-3FE7E208269C}" type="pres">
      <dgm:prSet presAssocID="{5BF4A97C-28A5-4692-AE67-FAC95844109A}" presName="descendantText" presStyleLbl="alignAccFollowNode1" presStyleIdx="3" presStyleCnt="4" custLinFactNeighborY="2294">
        <dgm:presLayoutVars>
          <dgm:bulletEnabled val="1"/>
        </dgm:presLayoutVars>
      </dgm:prSet>
      <dgm:spPr/>
      <dgm:t>
        <a:bodyPr/>
        <a:lstStyle/>
        <a:p>
          <a:endParaRPr lang="zh-CN" altLang="en-US"/>
        </a:p>
      </dgm:t>
    </dgm:pt>
  </dgm:ptLst>
  <dgm:cxnLst>
    <dgm:cxn modelId="{2BF7C9BD-3E39-4C04-96C9-F1BD60BFE253}" type="presOf" srcId="{9045D98D-C66A-48E7-A245-35B5957A7399}" destId="{D516C599-DE5A-42A2-88A9-704EB00499F1}" srcOrd="0" destOrd="0" presId="urn:microsoft.com/office/officeart/2005/8/layout/vList5"/>
    <dgm:cxn modelId="{140D011B-459D-4C4F-BE29-248D2A25112F}" type="presOf" srcId="{5BF4A97C-28A5-4692-AE67-FAC95844109A}" destId="{4F23F8C0-A231-488F-845B-60DCA1FEC31D}" srcOrd="0" destOrd="0" presId="urn:microsoft.com/office/officeart/2005/8/layout/vList5"/>
    <dgm:cxn modelId="{51B954D6-CB5C-4678-A614-4FF5B179FAD7}" type="presOf" srcId="{0D7B64AF-E89E-4F47-93DF-875AC7EA9F80}" destId="{5E312260-BB8C-4259-9A9A-07FD49D660DE}"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D3B571D8-B2E8-4C2E-A175-B8FFFF3FF408}" srcId="{7B82EDC0-28C3-4FE7-9893-B4115506E30C}" destId="{5BF4A97C-28A5-4692-AE67-FAC95844109A}" srcOrd="3" destOrd="0" parTransId="{04ACDC99-49A4-479D-80AF-F718372CD94B}" sibTransId="{FED8F04E-3EB8-4B83-8894-9D5A0431D3F5}"/>
    <dgm:cxn modelId="{4A1FEBDE-DA7A-4D53-9D66-9319811ED352}" srcId="{7B82EDC0-28C3-4FE7-9893-B4115506E30C}" destId="{8164C08B-7FEA-49D1-8EDB-A34D4A5AE13A}" srcOrd="0" destOrd="0" parTransId="{4EB2FA3F-42A2-448C-B44D-49C48D464BE5}" sibTransId="{4E35E266-2D6C-496B-BD37-903EA4C5BA82}"/>
    <dgm:cxn modelId="{CE5A7D88-529F-4054-89F1-AA25B70BC154}" type="presOf" srcId="{8164C08B-7FEA-49D1-8EDB-A34D4A5AE13A}" destId="{F4149E3D-D159-4E8D-9645-4C34100CAD08}" srcOrd="0" destOrd="0" presId="urn:microsoft.com/office/officeart/2005/8/layout/vList5"/>
    <dgm:cxn modelId="{C961095E-3070-46B0-86BD-1DBDBC994D59}" type="presOf" srcId="{7B82EDC0-28C3-4FE7-9893-B4115506E30C}" destId="{1AF1258D-7D71-462E-899A-895332038374}"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38C71D78-C686-4F1B-BA96-15843085C1D3}" type="presOf" srcId="{0AEF7C92-34FA-4D70-BE12-A5FF3F8FDA05}" destId="{AA218FA7-8EEA-4C16-8128-3FE7E208269C}" srcOrd="0" destOrd="0" presId="urn:microsoft.com/office/officeart/2005/8/layout/vList5"/>
    <dgm:cxn modelId="{82838723-7B33-4859-BE8B-3AA2ED4426B9}" type="presOf" srcId="{E7B058C8-9F24-4425-9245-540C959E25B2}" destId="{988D9766-81DD-42EA-8025-F35CE451537D}" srcOrd="0" destOrd="0" presId="urn:microsoft.com/office/officeart/2005/8/layout/vList5"/>
    <dgm:cxn modelId="{BF3F3DB1-77F5-4164-B274-87F1DCCC2FE3}" type="presOf" srcId="{22B677B6-3E43-4154-B276-2F0542B27522}" destId="{C36456F2-C104-49EC-A4F4-9E741C50E57D}" srcOrd="0" destOrd="0" presId="urn:microsoft.com/office/officeart/2005/8/layout/vList5"/>
    <dgm:cxn modelId="{102FA8DA-1E6E-4EC9-A16F-277D7E06E031}" srcId="{5BF4A97C-28A5-4692-AE67-FAC95844109A}" destId="{0AEF7C92-34FA-4D70-BE12-A5FF3F8FDA05}" srcOrd="0" destOrd="0" parTransId="{F042283B-E1B0-4425-8138-366FE47F1050}" sibTransId="{583B7B09-8018-4DA4-A588-797576FB6826}"/>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ACCD2F28-22F2-44D6-AE16-5A29EDD7F34D}" srcId="{7B82EDC0-28C3-4FE7-9893-B4115506E30C}" destId="{E7B058C8-9F24-4425-9245-540C959E25B2}" srcOrd="1" destOrd="0" parTransId="{C930D84C-0E90-4901-8249-526B90587C3A}" sibTransId="{C1CB44BA-B18A-4102-8277-02BDC5534532}"/>
    <dgm:cxn modelId="{3C49481C-3603-4926-AC00-D97159E14660}" type="presOf" srcId="{2592691F-9E79-4BC0-87E5-69D7D698006D}" destId="{B384A40A-3548-4A73-A19D-621C79A2EA79}" srcOrd="0" destOrd="0" presId="urn:microsoft.com/office/officeart/2005/8/layout/vList5"/>
    <dgm:cxn modelId="{BC0B40C5-CB37-4698-887D-748126FDDA2C}" type="presParOf" srcId="{1AF1258D-7D71-462E-899A-895332038374}" destId="{464B684D-6A54-4966-A942-B64EFDFA3F3A}" srcOrd="0" destOrd="0" presId="urn:microsoft.com/office/officeart/2005/8/layout/vList5"/>
    <dgm:cxn modelId="{25575A91-918B-4AB4-96E2-8E65AE6BAFEA}" type="presParOf" srcId="{464B684D-6A54-4966-A942-B64EFDFA3F3A}" destId="{F4149E3D-D159-4E8D-9645-4C34100CAD08}" srcOrd="0" destOrd="0" presId="urn:microsoft.com/office/officeart/2005/8/layout/vList5"/>
    <dgm:cxn modelId="{AAC4927B-012D-4593-914C-A6AB1DAE4C97}" type="presParOf" srcId="{464B684D-6A54-4966-A942-B64EFDFA3F3A}" destId="{5E312260-BB8C-4259-9A9A-07FD49D660DE}" srcOrd="1" destOrd="0" presId="urn:microsoft.com/office/officeart/2005/8/layout/vList5"/>
    <dgm:cxn modelId="{BCB2CEAB-20C1-409B-B9E4-3BBABC30A12B}" type="presParOf" srcId="{1AF1258D-7D71-462E-899A-895332038374}" destId="{B15E52DD-BF95-48EF-83BF-64D9AE8A1181}" srcOrd="1" destOrd="0" presId="urn:microsoft.com/office/officeart/2005/8/layout/vList5"/>
    <dgm:cxn modelId="{A4DC7834-4AF6-4376-8E19-87E2D6BE30D2}" type="presParOf" srcId="{1AF1258D-7D71-462E-899A-895332038374}" destId="{561821EA-E295-47E4-A7EF-0FAE72E8F842}" srcOrd="2" destOrd="0" presId="urn:microsoft.com/office/officeart/2005/8/layout/vList5"/>
    <dgm:cxn modelId="{E3A6AB9D-BF3E-43C5-968A-A80C91C3ACC7}" type="presParOf" srcId="{561821EA-E295-47E4-A7EF-0FAE72E8F842}" destId="{988D9766-81DD-42EA-8025-F35CE451537D}" srcOrd="0" destOrd="0" presId="urn:microsoft.com/office/officeart/2005/8/layout/vList5"/>
    <dgm:cxn modelId="{E9E3578D-F793-42C0-BA89-C91019670420}" type="presParOf" srcId="{561821EA-E295-47E4-A7EF-0FAE72E8F842}" destId="{C36456F2-C104-49EC-A4F4-9E741C50E57D}" srcOrd="1" destOrd="0" presId="urn:microsoft.com/office/officeart/2005/8/layout/vList5"/>
    <dgm:cxn modelId="{8811F04E-D741-4ACF-A113-CEEB71EF8149}" type="presParOf" srcId="{1AF1258D-7D71-462E-899A-895332038374}" destId="{84D8518D-A12B-4BCA-84D3-1E1FB4A6F4BC}" srcOrd="3" destOrd="0" presId="urn:microsoft.com/office/officeart/2005/8/layout/vList5"/>
    <dgm:cxn modelId="{EB76182B-E7DC-481E-889D-2652AA606851}" type="presParOf" srcId="{1AF1258D-7D71-462E-899A-895332038374}" destId="{2D02B444-8067-4F2B-BE1C-FB30DFA33E38}" srcOrd="4" destOrd="0" presId="urn:microsoft.com/office/officeart/2005/8/layout/vList5"/>
    <dgm:cxn modelId="{114086E6-8D6D-46FB-9365-5199B59AF28D}" type="presParOf" srcId="{2D02B444-8067-4F2B-BE1C-FB30DFA33E38}" destId="{D516C599-DE5A-42A2-88A9-704EB00499F1}" srcOrd="0" destOrd="0" presId="urn:microsoft.com/office/officeart/2005/8/layout/vList5"/>
    <dgm:cxn modelId="{9829BB07-17E8-49F1-BBA3-3C624B81972A}" type="presParOf" srcId="{2D02B444-8067-4F2B-BE1C-FB30DFA33E38}" destId="{B384A40A-3548-4A73-A19D-621C79A2EA79}" srcOrd="1" destOrd="0" presId="urn:microsoft.com/office/officeart/2005/8/layout/vList5"/>
    <dgm:cxn modelId="{78EA2621-1878-4FDC-BADC-6658CE7D5D8B}" type="presParOf" srcId="{1AF1258D-7D71-462E-899A-895332038374}" destId="{702EC5F1-3262-4D74-843F-756A7E9AC0DD}" srcOrd="5" destOrd="0" presId="urn:microsoft.com/office/officeart/2005/8/layout/vList5"/>
    <dgm:cxn modelId="{482E6D1A-8A2A-4D59-ACD9-F1C38B1608FB}" type="presParOf" srcId="{1AF1258D-7D71-462E-899A-895332038374}" destId="{9E9FE1B5-F90C-434F-B177-574BD0FF9A4C}" srcOrd="6" destOrd="0" presId="urn:microsoft.com/office/officeart/2005/8/layout/vList5"/>
    <dgm:cxn modelId="{B263F8A1-4F7C-4939-A137-1C7B604057E9}" type="presParOf" srcId="{9E9FE1B5-F90C-434F-B177-574BD0FF9A4C}" destId="{4F23F8C0-A231-488F-845B-60DCA1FEC31D}" srcOrd="0" destOrd="0" presId="urn:microsoft.com/office/officeart/2005/8/layout/vList5"/>
    <dgm:cxn modelId="{CDF43C48-6D4B-4143-B128-F62228A8DC63}" type="presParOf" srcId="{9E9FE1B5-F90C-434F-B177-574BD0FF9A4C}" destId="{AA218FA7-8EEA-4C16-8128-3FE7E208269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en-US" altLang="zh-CN" sz="2000" kern="1200" dirty="0" smtClean="0">
              <a:solidFill>
                <a:schemeClr val="tx1">
                  <a:lumMod val="65000"/>
                  <a:lumOff val="35000"/>
                </a:schemeClr>
              </a:solidFill>
              <a:latin typeface="微软雅黑" pitchFamily="34" charset="-122"/>
              <a:ea typeface="微软雅黑" pitchFamily="34" charset="-122"/>
              <a:cs typeface="+mn-cs"/>
            </a:rPr>
            <a:t>1996</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，提倡安全使用</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的行动计划，</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1997</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提出与</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不良内容作斗争的报告。</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美国</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互联网信息内容服务管理办法</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草案</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关于维护互联网安全的决定</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2002《</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关于进一步加强互联网新闻宣传和信息内容安全管理工作的意见</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2017《</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中华人民共和国网络安全法</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中国</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en-US" altLang="zh-CN" sz="2000" kern="1200" dirty="0" smtClean="0">
              <a:solidFill>
                <a:schemeClr val="tx1">
                  <a:lumMod val="65000"/>
                  <a:lumOff val="35000"/>
                </a:schemeClr>
              </a:solidFill>
              <a:latin typeface="微软雅黑" pitchFamily="34" charset="-122"/>
              <a:ea typeface="微软雅黑" pitchFamily="34" charset="-122"/>
              <a:cs typeface="+mn-cs"/>
            </a:rPr>
            <a:t>2000《</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儿童</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保护法案</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2003</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互联网上建立儿童专用域名。</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3"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3">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3"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3">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3"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3" custScaleY="146990" custLinFactNeighborY="2294">
        <dgm:presLayoutVars>
          <dgm:bulletEnabled val="1"/>
        </dgm:presLayoutVars>
      </dgm:prSet>
      <dgm:spPr/>
      <dgm:t>
        <a:bodyPr/>
        <a:lstStyle/>
        <a:p>
          <a:endParaRPr lang="zh-CN" altLang="en-US"/>
        </a:p>
      </dgm:t>
    </dgm:pt>
  </dgm:ptLst>
  <dgm:cxnLst>
    <dgm:cxn modelId="{A6DFFC80-DB18-4E62-9CAF-BDD0B2E00D18}" type="presOf" srcId="{22B677B6-3E43-4154-B276-2F0542B27522}" destId="{C36456F2-C104-49EC-A4F4-9E741C50E57D}" srcOrd="0" destOrd="0" presId="urn:microsoft.com/office/officeart/2005/8/layout/vList5"/>
    <dgm:cxn modelId="{5BC2BCD1-0A01-4657-9DDC-E3F0BA00F021}" type="presOf" srcId="{7B82EDC0-28C3-4FE7-9893-B4115506E30C}" destId="{1AF1258D-7D71-462E-899A-895332038374}"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4A1FEBDE-DA7A-4D53-9D66-9319811ED352}" srcId="{7B82EDC0-28C3-4FE7-9893-B4115506E30C}" destId="{8164C08B-7FEA-49D1-8EDB-A34D4A5AE13A}" srcOrd="0" destOrd="0" parTransId="{4EB2FA3F-42A2-448C-B44D-49C48D464BE5}" sibTransId="{4E35E266-2D6C-496B-BD37-903EA4C5BA82}"/>
    <dgm:cxn modelId="{19D9564F-AAD8-484F-8CDC-4361094A7409}" type="presOf" srcId="{0D7B64AF-E89E-4F47-93DF-875AC7EA9F80}" destId="{5E312260-BB8C-4259-9A9A-07FD49D660DE}" srcOrd="0" destOrd="0" presId="urn:microsoft.com/office/officeart/2005/8/layout/vList5"/>
    <dgm:cxn modelId="{D3A10EB9-592E-44D1-9750-1F8FF1BFFEC0}" type="presOf" srcId="{2592691F-9E79-4BC0-87E5-69D7D698006D}" destId="{B384A40A-3548-4A73-A19D-621C79A2EA79}"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68E61D4C-0B7B-4F60-A605-24A352EB2FA1}" type="presOf" srcId="{9045D98D-C66A-48E7-A245-35B5957A7399}" destId="{D516C599-DE5A-42A2-88A9-704EB00499F1}" srcOrd="0" destOrd="0" presId="urn:microsoft.com/office/officeart/2005/8/layout/vList5"/>
    <dgm:cxn modelId="{20B95FCD-A41C-49DB-986E-FAE3A68FAB0B}" type="presOf" srcId="{8164C08B-7FEA-49D1-8EDB-A34D4A5AE13A}" destId="{F4149E3D-D159-4E8D-9645-4C34100CAD08}"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ACCD2F28-22F2-44D6-AE16-5A29EDD7F34D}" srcId="{7B82EDC0-28C3-4FE7-9893-B4115506E30C}" destId="{E7B058C8-9F24-4425-9245-540C959E25B2}" srcOrd="1" destOrd="0" parTransId="{C930D84C-0E90-4901-8249-526B90587C3A}" sibTransId="{C1CB44BA-B18A-4102-8277-02BDC5534532}"/>
    <dgm:cxn modelId="{A6AE798C-F9A6-4D1A-8FD3-9708B6D348DA}" type="presOf" srcId="{E7B058C8-9F24-4425-9245-540C959E25B2}" destId="{988D9766-81DD-42EA-8025-F35CE451537D}" srcOrd="0" destOrd="0" presId="urn:microsoft.com/office/officeart/2005/8/layout/vList5"/>
    <dgm:cxn modelId="{969994A9-E577-466B-8A54-F70E0A49E6A7}" type="presParOf" srcId="{1AF1258D-7D71-462E-899A-895332038374}" destId="{464B684D-6A54-4966-A942-B64EFDFA3F3A}" srcOrd="0" destOrd="0" presId="urn:microsoft.com/office/officeart/2005/8/layout/vList5"/>
    <dgm:cxn modelId="{D60EF067-A41F-4649-8022-3066CD7A0FEF}" type="presParOf" srcId="{464B684D-6A54-4966-A942-B64EFDFA3F3A}" destId="{F4149E3D-D159-4E8D-9645-4C34100CAD08}" srcOrd="0" destOrd="0" presId="urn:microsoft.com/office/officeart/2005/8/layout/vList5"/>
    <dgm:cxn modelId="{997F3038-0130-4CD3-95DB-0BDB684A6715}" type="presParOf" srcId="{464B684D-6A54-4966-A942-B64EFDFA3F3A}" destId="{5E312260-BB8C-4259-9A9A-07FD49D660DE}" srcOrd="1" destOrd="0" presId="urn:microsoft.com/office/officeart/2005/8/layout/vList5"/>
    <dgm:cxn modelId="{D544231E-7175-45C6-8D8E-AB8942071A87}" type="presParOf" srcId="{1AF1258D-7D71-462E-899A-895332038374}" destId="{B15E52DD-BF95-48EF-83BF-64D9AE8A1181}" srcOrd="1" destOrd="0" presId="urn:microsoft.com/office/officeart/2005/8/layout/vList5"/>
    <dgm:cxn modelId="{C1DA3188-B6C0-4C0B-850A-3E1481D353AF}" type="presParOf" srcId="{1AF1258D-7D71-462E-899A-895332038374}" destId="{561821EA-E295-47E4-A7EF-0FAE72E8F842}" srcOrd="2" destOrd="0" presId="urn:microsoft.com/office/officeart/2005/8/layout/vList5"/>
    <dgm:cxn modelId="{29AC011D-2145-4A11-83BE-5A3608C6E666}" type="presParOf" srcId="{561821EA-E295-47E4-A7EF-0FAE72E8F842}" destId="{988D9766-81DD-42EA-8025-F35CE451537D}" srcOrd="0" destOrd="0" presId="urn:microsoft.com/office/officeart/2005/8/layout/vList5"/>
    <dgm:cxn modelId="{8ECCFAAA-1C32-48EF-A0B9-EC6AE7DD29E4}" type="presParOf" srcId="{561821EA-E295-47E4-A7EF-0FAE72E8F842}" destId="{C36456F2-C104-49EC-A4F4-9E741C50E57D}" srcOrd="1" destOrd="0" presId="urn:microsoft.com/office/officeart/2005/8/layout/vList5"/>
    <dgm:cxn modelId="{BB65D7A5-6890-478E-B54C-5362AA5C7000}" type="presParOf" srcId="{1AF1258D-7D71-462E-899A-895332038374}" destId="{84D8518D-A12B-4BCA-84D3-1E1FB4A6F4BC}" srcOrd="3" destOrd="0" presId="urn:microsoft.com/office/officeart/2005/8/layout/vList5"/>
    <dgm:cxn modelId="{62D1E160-09F0-48AA-A9B8-7AF2A964490D}" type="presParOf" srcId="{1AF1258D-7D71-462E-899A-895332038374}" destId="{2D02B444-8067-4F2B-BE1C-FB30DFA33E38}" srcOrd="4" destOrd="0" presId="urn:microsoft.com/office/officeart/2005/8/layout/vList5"/>
    <dgm:cxn modelId="{CCE475B7-A988-4340-A111-CFFBBE29EA68}" type="presParOf" srcId="{2D02B444-8067-4F2B-BE1C-FB30DFA33E38}" destId="{D516C599-DE5A-42A2-88A9-704EB00499F1}" srcOrd="0" destOrd="0" presId="urn:microsoft.com/office/officeart/2005/8/layout/vList5"/>
    <dgm:cxn modelId="{FC279AC7-75E1-4A0E-B6D2-77E8A52F5962}"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网络内容安全既是一门新兴的课题，又需要多个学科进行交叉研究。不局限于技术领域，对它的研究将更加复杂和丰富。</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互联</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银行都将基于企业大数据平台开展银行直销业务，同时按照产业链金融服务事业部模式开展业务</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smtClean="0">
              <a:latin typeface="微软雅黑" panose="020B0503020204020204" pitchFamily="34" charset="-122"/>
              <a:ea typeface="华康俪金黑W8(P)"/>
            </a:rPr>
            <a:t>融合</a:t>
          </a:r>
          <a:endParaRPr lang="zh-CN" altLang="en-US" sz="36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因大数据系统的出现，所有依赖信息不对称盈利的业务都将消失。</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海量</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在网络信息内容研究中，从互联网技术角度入手仍然是对网络信息内容安全管理最有效的手段。</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custScaleY="126505">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custLinFactNeighborY="229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AA9BBF06-C276-4F67-948C-45CF9B975578}" type="presOf" srcId="{A1E47C7B-F182-4DF4-A19B-69BAAE382931}" destId="{1F0D7FAF-2C3A-41BB-B40E-71733DC8AA53}" srcOrd="0" destOrd="0" presId="urn:microsoft.com/office/officeart/2005/8/layout/vList5"/>
    <dgm:cxn modelId="{592A3AED-C8EB-4019-B166-2079F9E3A964}" type="presOf" srcId="{B6259541-DC05-42DE-803A-E680E08D6C9F}" destId="{E6E01B5A-8BEE-4FEC-8416-8610EF675C5F}"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C1B73AD2-6CE0-4B7B-B347-5148CCD04A0A}" type="presOf" srcId="{2592691F-9E79-4BC0-87E5-69D7D698006D}" destId="{B384A40A-3548-4A73-A19D-621C79A2EA79}" srcOrd="0" destOrd="0" presId="urn:microsoft.com/office/officeart/2005/8/layout/vList5"/>
    <dgm:cxn modelId="{07537A43-8C5E-4942-8439-CE123173B277}"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15D454C2-860D-4972-B620-6BCDF549D590}" type="presOf" srcId="{7B82EDC0-28C3-4FE7-9893-B4115506E30C}" destId="{1AF1258D-7D71-462E-899A-895332038374}"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C033C33-D44A-499C-B081-E29180D2C6E2}" type="presOf" srcId="{22B677B6-3E43-4154-B276-2F0542B27522}" destId="{C36456F2-C104-49EC-A4F4-9E741C50E57D}" srcOrd="0" destOrd="0" presId="urn:microsoft.com/office/officeart/2005/8/layout/vList5"/>
    <dgm:cxn modelId="{E4931202-E6BE-4BC8-B65B-11D412988295}" srcId="{7B82EDC0-28C3-4FE7-9893-B4115506E30C}" destId="{B6259541-DC05-42DE-803A-E680E08D6C9F}" srcOrd="3" destOrd="0" parTransId="{37D6F386-8381-4B6F-978B-E137AE3DF9AA}" sibTransId="{268DB079-41ED-404F-B186-2A61D37917A2}"/>
    <dgm:cxn modelId="{6CD69571-3B5A-4454-92BC-460950FD3DB5}" type="presOf" srcId="{0D7B64AF-E89E-4F47-93DF-875AC7EA9F80}" destId="{5E312260-BB8C-4259-9A9A-07FD49D660DE}" srcOrd="0" destOrd="0" presId="urn:microsoft.com/office/officeart/2005/8/layout/vList5"/>
    <dgm:cxn modelId="{B2DD8CC6-08FF-4C87-A03D-A6D2656E7CAB}" type="presOf" srcId="{9045D98D-C66A-48E7-A245-35B5957A7399}" destId="{D516C599-DE5A-42A2-88A9-704EB00499F1}" srcOrd="0" destOrd="0" presId="urn:microsoft.com/office/officeart/2005/8/layout/vList5"/>
    <dgm:cxn modelId="{1F25868A-0773-4AE4-9F4C-5F7C6258841A}" type="presOf" srcId="{8164C08B-7FEA-49D1-8EDB-A34D4A5AE13A}" destId="{F4149E3D-D159-4E8D-9645-4C34100CAD08}"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ACCD2F28-22F2-44D6-AE16-5A29EDD7F34D}" srcId="{7B82EDC0-28C3-4FE7-9893-B4115506E30C}" destId="{E7B058C8-9F24-4425-9245-540C959E25B2}" srcOrd="1" destOrd="0" parTransId="{C930D84C-0E90-4901-8249-526B90587C3A}" sibTransId="{C1CB44BA-B18A-4102-8277-02BDC5534532}"/>
    <dgm:cxn modelId="{0E27294B-D241-4242-A5D4-BAB975F1D3DA}" srcId="{B6259541-DC05-42DE-803A-E680E08D6C9F}" destId="{A1E47C7B-F182-4DF4-A19B-69BAAE382931}" srcOrd="0" destOrd="0" parTransId="{719D88D6-1635-491E-8C93-A79FE7CA5E24}" sibTransId="{6051CE2A-AC3B-4295-AD33-637560233BA3}"/>
    <dgm:cxn modelId="{F8AF0B55-1203-448F-AC2D-B5CEDE9DD11B}" type="presParOf" srcId="{1AF1258D-7D71-462E-899A-895332038374}" destId="{464B684D-6A54-4966-A942-B64EFDFA3F3A}" srcOrd="0" destOrd="0" presId="urn:microsoft.com/office/officeart/2005/8/layout/vList5"/>
    <dgm:cxn modelId="{34DCC701-BB83-4607-B07D-8231F040809C}" type="presParOf" srcId="{464B684D-6A54-4966-A942-B64EFDFA3F3A}" destId="{F4149E3D-D159-4E8D-9645-4C34100CAD08}" srcOrd="0" destOrd="0" presId="urn:microsoft.com/office/officeart/2005/8/layout/vList5"/>
    <dgm:cxn modelId="{AE48359A-2DDB-40E2-92D5-DB8478599399}" type="presParOf" srcId="{464B684D-6A54-4966-A942-B64EFDFA3F3A}" destId="{5E312260-BB8C-4259-9A9A-07FD49D660DE}" srcOrd="1" destOrd="0" presId="urn:microsoft.com/office/officeart/2005/8/layout/vList5"/>
    <dgm:cxn modelId="{FC9D203B-9D6C-422A-8E3E-EA4FC9594AA0}" type="presParOf" srcId="{1AF1258D-7D71-462E-899A-895332038374}" destId="{B15E52DD-BF95-48EF-83BF-64D9AE8A1181}" srcOrd="1" destOrd="0" presId="urn:microsoft.com/office/officeart/2005/8/layout/vList5"/>
    <dgm:cxn modelId="{1AFC6ACB-AC15-4848-BF2B-EA45772910E1}" type="presParOf" srcId="{1AF1258D-7D71-462E-899A-895332038374}" destId="{561821EA-E295-47E4-A7EF-0FAE72E8F842}" srcOrd="2" destOrd="0" presId="urn:microsoft.com/office/officeart/2005/8/layout/vList5"/>
    <dgm:cxn modelId="{B241D26B-FB40-42BE-833F-7F823A8BAC4B}" type="presParOf" srcId="{561821EA-E295-47E4-A7EF-0FAE72E8F842}" destId="{988D9766-81DD-42EA-8025-F35CE451537D}" srcOrd="0" destOrd="0" presId="urn:microsoft.com/office/officeart/2005/8/layout/vList5"/>
    <dgm:cxn modelId="{FFCA140B-3793-4C1A-B381-3510ED67C021}" type="presParOf" srcId="{561821EA-E295-47E4-A7EF-0FAE72E8F842}" destId="{C36456F2-C104-49EC-A4F4-9E741C50E57D}" srcOrd="1" destOrd="0" presId="urn:microsoft.com/office/officeart/2005/8/layout/vList5"/>
    <dgm:cxn modelId="{91699DF5-21AD-42F1-801B-2B30FA116B9D}" type="presParOf" srcId="{1AF1258D-7D71-462E-899A-895332038374}" destId="{84D8518D-A12B-4BCA-84D3-1E1FB4A6F4BC}" srcOrd="3" destOrd="0" presId="urn:microsoft.com/office/officeart/2005/8/layout/vList5"/>
    <dgm:cxn modelId="{C6AF7EDB-6F58-4221-B494-EBF563CDBD89}" type="presParOf" srcId="{1AF1258D-7D71-462E-899A-895332038374}" destId="{2D02B444-8067-4F2B-BE1C-FB30DFA33E38}" srcOrd="4" destOrd="0" presId="urn:microsoft.com/office/officeart/2005/8/layout/vList5"/>
    <dgm:cxn modelId="{783D4A27-A8DD-461F-9202-C460656ED904}" type="presParOf" srcId="{2D02B444-8067-4F2B-BE1C-FB30DFA33E38}" destId="{D516C599-DE5A-42A2-88A9-704EB00499F1}" srcOrd="0" destOrd="0" presId="urn:microsoft.com/office/officeart/2005/8/layout/vList5"/>
    <dgm:cxn modelId="{C68F85B2-BC37-4BB1-91C3-ECA29B62980F}" type="presParOf" srcId="{2D02B444-8067-4F2B-BE1C-FB30DFA33E38}" destId="{B384A40A-3548-4A73-A19D-621C79A2EA79}" srcOrd="1" destOrd="0" presId="urn:microsoft.com/office/officeart/2005/8/layout/vList5"/>
    <dgm:cxn modelId="{52B228C0-D637-4458-8C76-E5F9AD5C8540}" type="presParOf" srcId="{1AF1258D-7D71-462E-899A-895332038374}" destId="{7087A52F-0B29-4C33-8A51-37C6BDA8202E}" srcOrd="5" destOrd="0" presId="urn:microsoft.com/office/officeart/2005/8/layout/vList5"/>
    <dgm:cxn modelId="{BB46DB6C-82CD-4A5F-9BE0-3F1C817894A6}" type="presParOf" srcId="{1AF1258D-7D71-462E-899A-895332038374}" destId="{1B00E73A-0AF2-4D6F-8F6F-ABCEAF64862F}" srcOrd="6" destOrd="0" presId="urn:microsoft.com/office/officeart/2005/8/layout/vList5"/>
    <dgm:cxn modelId="{1F79DD0A-BE9E-427B-8D6E-7023273996EB}" type="presParOf" srcId="{1B00E73A-0AF2-4D6F-8F6F-ABCEAF64862F}" destId="{E6E01B5A-8BEE-4FEC-8416-8610EF675C5F}" srcOrd="0" destOrd="0" presId="urn:microsoft.com/office/officeart/2005/8/layout/vList5"/>
    <dgm:cxn modelId="{F283A1A9-3447-405A-BE56-AE26C90B00B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400" kern="1200" dirty="0" smtClean="0">
              <a:solidFill>
                <a:schemeClr val="tx1">
                  <a:lumMod val="65000"/>
                  <a:lumOff val="35000"/>
                </a:schemeClr>
              </a:solidFill>
              <a:latin typeface="微软雅黑" pitchFamily="34" charset="-122"/>
              <a:ea typeface="微软雅黑" pitchFamily="34" charset="-122"/>
              <a:cs typeface="+mn-cs"/>
            </a:rPr>
            <a:t>包括病毒查杀、恶意代码、网页过滤、垃圾邮件过滤、多媒体安全、数字水印、数字取证等。</a:t>
          </a:r>
          <a:endParaRPr lang="zh-CN" altLang="en-US" sz="24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国内（窄）</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400" kern="1200" dirty="0" smtClean="0">
              <a:solidFill>
                <a:schemeClr val="tx1">
                  <a:lumMod val="65000"/>
                  <a:lumOff val="35000"/>
                </a:schemeClr>
              </a:solidFill>
              <a:latin typeface="微软雅黑" pitchFamily="34" charset="-122"/>
              <a:ea typeface="微软雅黑" pitchFamily="34" charset="-122"/>
              <a:cs typeface="+mn-cs"/>
            </a:rPr>
            <a:t>不包括病毒及防范，强调信息安全在法律、法规、道德上的要求。即内容政治上健康，符合法律法规，符合中华民族的优良道德规范。利用计算机从海量信息并且迅速变化的网络中对特定安全主题相关信息自动获取、识别和分析。是管理不良信息传播的重要手段。</a:t>
          </a:r>
          <a:endParaRPr lang="zh-CN" altLang="en-US" sz="24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2"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2" custScaleY="117299">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2"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2" custScaleX="100419" custScaleY="151549">
        <dgm:presLayoutVars>
          <dgm:bulletEnabled val="1"/>
        </dgm:presLayoutVars>
      </dgm:prSet>
      <dgm:spPr/>
      <dgm:t>
        <a:bodyPr/>
        <a:lstStyle/>
        <a:p>
          <a:endParaRPr lang="zh-CN" altLang="en-US"/>
        </a:p>
      </dgm:t>
    </dgm:pt>
  </dgm:ptLst>
  <dgm:cxnLst>
    <dgm:cxn modelId="{DF832242-9DFD-40F0-949C-6DA2CE5845C2}" type="presOf" srcId="{E7B058C8-9F24-4425-9245-540C959E25B2}" destId="{988D9766-81DD-42EA-8025-F35CE451537D}" srcOrd="0" destOrd="0" presId="urn:microsoft.com/office/officeart/2005/8/layout/vList5"/>
    <dgm:cxn modelId="{5B349DDF-B792-4623-BD77-E1C5A7F1CAEC}" type="presOf" srcId="{0D7B64AF-E89E-4F47-93DF-875AC7EA9F80}" destId="{5E312260-BB8C-4259-9A9A-07FD49D660DE}"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310A8008-4C4D-4D98-9962-5BBC626B6FA3}" type="presOf" srcId="{7B82EDC0-28C3-4FE7-9893-B4115506E30C}" destId="{1AF1258D-7D71-462E-899A-895332038374}"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2C05C4C-39CB-472E-B584-324BD35BAEEF}" type="presOf" srcId="{22B677B6-3E43-4154-B276-2F0542B27522}" destId="{C36456F2-C104-49EC-A4F4-9E741C50E57D}"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7C4CF559-DB79-4D0A-80A1-ECBFE8E46A1F}" type="presOf" srcId="{8164C08B-7FEA-49D1-8EDB-A34D4A5AE13A}" destId="{F4149E3D-D159-4E8D-9645-4C34100CAD08}"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01CE58D9-5CAC-46B4-83DB-727BDC68C69D}" type="presParOf" srcId="{1AF1258D-7D71-462E-899A-895332038374}" destId="{464B684D-6A54-4966-A942-B64EFDFA3F3A}" srcOrd="0" destOrd="0" presId="urn:microsoft.com/office/officeart/2005/8/layout/vList5"/>
    <dgm:cxn modelId="{5FB6D9D4-24AD-45D8-BD9E-E898962A1BC6}" type="presParOf" srcId="{464B684D-6A54-4966-A942-B64EFDFA3F3A}" destId="{F4149E3D-D159-4E8D-9645-4C34100CAD08}" srcOrd="0" destOrd="0" presId="urn:microsoft.com/office/officeart/2005/8/layout/vList5"/>
    <dgm:cxn modelId="{6F4E8E97-3370-4D68-8E0E-07F8947078A9}" type="presParOf" srcId="{464B684D-6A54-4966-A942-B64EFDFA3F3A}" destId="{5E312260-BB8C-4259-9A9A-07FD49D660DE}" srcOrd="1" destOrd="0" presId="urn:microsoft.com/office/officeart/2005/8/layout/vList5"/>
    <dgm:cxn modelId="{C81B816E-5ACB-4B6D-952C-3CAEDCEDBCF8}" type="presParOf" srcId="{1AF1258D-7D71-462E-899A-895332038374}" destId="{B15E52DD-BF95-48EF-83BF-64D9AE8A1181}" srcOrd="1" destOrd="0" presId="urn:microsoft.com/office/officeart/2005/8/layout/vList5"/>
    <dgm:cxn modelId="{818327D8-0DA5-4B67-B07D-C85983736A9B}" type="presParOf" srcId="{1AF1258D-7D71-462E-899A-895332038374}" destId="{561821EA-E295-47E4-A7EF-0FAE72E8F842}" srcOrd="2" destOrd="0" presId="urn:microsoft.com/office/officeart/2005/8/layout/vList5"/>
    <dgm:cxn modelId="{2370B1F3-A56B-4FE3-827C-DD3389780AF2}" type="presParOf" srcId="{561821EA-E295-47E4-A7EF-0FAE72E8F842}" destId="{988D9766-81DD-42EA-8025-F35CE451537D}" srcOrd="0" destOrd="0" presId="urn:microsoft.com/office/officeart/2005/8/layout/vList5"/>
    <dgm:cxn modelId="{94D7C24F-E6F3-4F77-8DA6-DF0D4C3C52CC}" type="presParOf" srcId="{561821EA-E295-47E4-A7EF-0FAE72E8F842}" destId="{C36456F2-C104-49EC-A4F4-9E741C50E5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在线的网页、邮件、实时通信内容，离线的电子数据（文档、音频视频文件）。</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信息过滤</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发现、跟踪热点话题，预测话题传播方向，自动生成热点信息报告供只能部门科学决策</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smtClean="0">
              <a:latin typeface="微软雅黑" panose="020B0503020204020204" pitchFamily="34" charset="-122"/>
              <a:ea typeface="华康俪金黑W8(P)"/>
            </a:rPr>
            <a:t>事件挖掘</a:t>
          </a:r>
          <a:endParaRPr lang="zh-CN" altLang="en-US" sz="36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在海量信息中挖掘敏感事件信息，预测未来影响、传播。如挖掘可能的恐怖事件</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舆情分析</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过滤不良信息、违法信息（低俗、色情、反动信息）。</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901DBEF7-885C-41B2-9F9D-ED2346FEF32F}">
      <dgm:prSet phldrT="[文本]"/>
      <dgm:spPr/>
      <dgm:t>
        <a:bodyPr/>
        <a:lstStyle/>
        <a:p>
          <a:r>
            <a:rPr lang="zh-CN" altLang="en-US" dirty="0" smtClean="0">
              <a:latin typeface="微软雅黑" panose="020B0503020204020204" pitchFamily="34" charset="-122"/>
              <a:ea typeface="华康俪金黑W8(P)"/>
            </a:rPr>
            <a:t>技术领域</a:t>
          </a:r>
          <a:endParaRPr lang="zh-CN" altLang="en-US" dirty="0">
            <a:latin typeface="微软雅黑" panose="020B0503020204020204" pitchFamily="34" charset="-122"/>
            <a:ea typeface="华康俪金黑W8(P)"/>
          </a:endParaRPr>
        </a:p>
      </dgm:t>
    </dgm:pt>
    <dgm:pt modelId="{168A37DB-0F0D-4ECA-A1CA-29793D418421}" type="parTrans" cxnId="{B4C2D53F-3610-4080-A37A-83AAEB100A38}">
      <dgm:prSet/>
      <dgm:spPr/>
      <dgm:t>
        <a:bodyPr/>
        <a:lstStyle/>
        <a:p>
          <a:endParaRPr lang="zh-CN" altLang="en-US"/>
        </a:p>
      </dgm:t>
    </dgm:pt>
    <dgm:pt modelId="{08B1518D-5AB0-4415-B78C-6342B80B0FB2}" type="sibTrans" cxnId="{B4C2D53F-3610-4080-A37A-83AAEB100A38}">
      <dgm:prSet/>
      <dgm:spPr/>
      <dgm:t>
        <a:bodyPr/>
        <a:lstStyle/>
        <a:p>
          <a:endParaRPr lang="zh-CN" altLang="en-US"/>
        </a:p>
      </dgm:t>
    </dgm:pt>
    <dgm:pt modelId="{C9295E4C-AE9C-46B3-AD9E-ACCFC73B42DA}">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自然语言理解、图像内容理解、视频与音频处理、数据挖掘、智能过滤、智能推荐、大数据技术。</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67560904-EB82-470D-BDA5-AD428964EDCD}" type="parTrans" cxnId="{A13902A1-7CF2-40C9-AE84-6A039CD918DF}">
      <dgm:prSet/>
      <dgm:spPr/>
      <dgm:t>
        <a:bodyPr/>
        <a:lstStyle/>
        <a:p>
          <a:endParaRPr lang="zh-CN" altLang="en-US"/>
        </a:p>
      </dgm:t>
    </dgm:pt>
    <dgm:pt modelId="{7274654C-41F0-413C-B4EC-A8D2E4AE6BDF}" type="sibTrans" cxnId="{A13902A1-7CF2-40C9-AE84-6A039CD918DF}">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5"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5">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5"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5">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5"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5" custLinFactNeighborY="229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5"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5">
        <dgm:presLayoutVars>
          <dgm:bulletEnabled val="1"/>
        </dgm:presLayoutVars>
      </dgm:prSet>
      <dgm:spPr/>
      <dgm:t>
        <a:bodyPr/>
        <a:lstStyle/>
        <a:p>
          <a:endParaRPr lang="zh-CN" altLang="en-US"/>
        </a:p>
      </dgm:t>
    </dgm:pt>
    <dgm:pt modelId="{7305CD1E-DA83-40C2-A0F4-E88545A00501}" type="pres">
      <dgm:prSet presAssocID="{268DB079-41ED-404F-B186-2A61D37917A2}" presName="sp" presStyleCnt="0"/>
      <dgm:spPr/>
    </dgm:pt>
    <dgm:pt modelId="{DC63B7E3-F922-40CE-883C-A2EE3559FAD0}" type="pres">
      <dgm:prSet presAssocID="{901DBEF7-885C-41B2-9F9D-ED2346FEF32F}" presName="linNode" presStyleCnt="0"/>
      <dgm:spPr/>
    </dgm:pt>
    <dgm:pt modelId="{7BF380C9-5D6F-4DD9-8BA3-4C40D6660EC3}" type="pres">
      <dgm:prSet presAssocID="{901DBEF7-885C-41B2-9F9D-ED2346FEF32F}" presName="parentText" presStyleLbl="node1" presStyleIdx="4" presStyleCnt="5" custScaleX="60428">
        <dgm:presLayoutVars>
          <dgm:chMax val="1"/>
          <dgm:bulletEnabled val="1"/>
        </dgm:presLayoutVars>
      </dgm:prSet>
      <dgm:spPr/>
      <dgm:t>
        <a:bodyPr/>
        <a:lstStyle/>
        <a:p>
          <a:endParaRPr lang="zh-CN" altLang="en-US"/>
        </a:p>
      </dgm:t>
    </dgm:pt>
    <dgm:pt modelId="{7C4AE140-0330-4D7F-B3B3-A76778B23347}" type="pres">
      <dgm:prSet presAssocID="{901DBEF7-885C-41B2-9F9D-ED2346FEF32F}" presName="descendantText" presStyleLbl="alignAccFollowNode1" presStyleIdx="4" presStyleCnt="5">
        <dgm:presLayoutVars>
          <dgm:bulletEnabled val="1"/>
        </dgm:presLayoutVars>
      </dgm:prSet>
      <dgm:spPr/>
      <dgm:t>
        <a:bodyPr/>
        <a:lstStyle/>
        <a:p>
          <a:endParaRPr lang="zh-CN" altLang="en-US"/>
        </a:p>
      </dgm:t>
    </dgm:pt>
  </dgm:ptLst>
  <dgm:cxnLst>
    <dgm:cxn modelId="{A13902A1-7CF2-40C9-AE84-6A039CD918DF}" srcId="{901DBEF7-885C-41B2-9F9D-ED2346FEF32F}" destId="{C9295E4C-AE9C-46B3-AD9E-ACCFC73B42DA}" srcOrd="0" destOrd="0" parTransId="{67560904-EB82-470D-BDA5-AD428964EDCD}" sibTransId="{7274654C-41F0-413C-B4EC-A8D2E4AE6BDF}"/>
    <dgm:cxn modelId="{954C393A-60B9-4EC3-A6D4-2EFC816DD57F}" type="presOf" srcId="{E7B058C8-9F24-4425-9245-540C959E25B2}" destId="{988D9766-81DD-42EA-8025-F35CE451537D}" srcOrd="0" destOrd="0" presId="urn:microsoft.com/office/officeart/2005/8/layout/vList5"/>
    <dgm:cxn modelId="{FB49B364-D02D-4BD7-84C0-9FFEFD8DCC06}" type="presOf" srcId="{C9295E4C-AE9C-46B3-AD9E-ACCFC73B42DA}" destId="{7C4AE140-0330-4D7F-B3B3-A76778B23347}" srcOrd="0" destOrd="0" presId="urn:microsoft.com/office/officeart/2005/8/layout/vList5"/>
    <dgm:cxn modelId="{B4C2D53F-3610-4080-A37A-83AAEB100A38}" srcId="{7B82EDC0-28C3-4FE7-9893-B4115506E30C}" destId="{901DBEF7-885C-41B2-9F9D-ED2346FEF32F}" srcOrd="4" destOrd="0" parTransId="{168A37DB-0F0D-4ECA-A1CA-29793D418421}" sibTransId="{08B1518D-5AB0-4415-B78C-6342B80B0FB2}"/>
    <dgm:cxn modelId="{29629BA7-83B9-4837-AEA3-108ACD9573C0}" type="presOf" srcId="{8164C08B-7FEA-49D1-8EDB-A34D4A5AE13A}" destId="{F4149E3D-D159-4E8D-9645-4C34100CAD08}" srcOrd="0" destOrd="0" presId="urn:microsoft.com/office/officeart/2005/8/layout/vList5"/>
    <dgm:cxn modelId="{9ECB27C4-7F90-41F0-8802-AA0EB483FF9B}" type="presOf" srcId="{22B677B6-3E43-4154-B276-2F0542B27522}" destId="{C36456F2-C104-49EC-A4F4-9E741C50E57D}"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87680785-F3E2-4777-9587-9ED36D30A780}" type="presOf" srcId="{2592691F-9E79-4BC0-87E5-69D7D698006D}" destId="{B384A40A-3548-4A73-A19D-621C79A2EA79}"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2B63A67-4510-45F3-B5E3-059ABF04F6CA}" type="presOf" srcId="{A1E47C7B-F182-4DF4-A19B-69BAAE382931}" destId="{1F0D7FAF-2C3A-41BB-B40E-71733DC8AA53}"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C1F7535-93D3-47A4-BB98-53B5EC33F558}" type="presOf" srcId="{901DBEF7-885C-41B2-9F9D-ED2346FEF32F}" destId="{7BF380C9-5D6F-4DD9-8BA3-4C40D6660EC3}" srcOrd="0" destOrd="0" presId="urn:microsoft.com/office/officeart/2005/8/layout/vList5"/>
    <dgm:cxn modelId="{E4931202-E6BE-4BC8-B65B-11D412988295}" srcId="{7B82EDC0-28C3-4FE7-9893-B4115506E30C}" destId="{B6259541-DC05-42DE-803A-E680E08D6C9F}" srcOrd="3" destOrd="0" parTransId="{37D6F386-8381-4B6F-978B-E137AE3DF9AA}" sibTransId="{268DB079-41ED-404F-B186-2A61D37917A2}"/>
    <dgm:cxn modelId="{07F729FE-C9BB-4789-9F88-9C20DAA478A1}" srcId="{E7B058C8-9F24-4425-9245-540C959E25B2}" destId="{22B677B6-3E43-4154-B276-2F0542B27522}" srcOrd="0" destOrd="0" parTransId="{C66618F6-CDF1-4D85-B7FD-0943F4E529C4}" sibTransId="{AA5B8F94-81EA-4C94-90D0-B7F8BB2995D5}"/>
    <dgm:cxn modelId="{AF3F9997-B2EC-48CC-AF25-6FCE58076CC7}" type="presOf" srcId="{7B82EDC0-28C3-4FE7-9893-B4115506E30C}" destId="{1AF1258D-7D71-462E-899A-895332038374}"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4421744B-5839-4A15-99A6-328B24B8AF71}" type="presOf" srcId="{0D7B64AF-E89E-4F47-93DF-875AC7EA9F80}" destId="{5E312260-BB8C-4259-9A9A-07FD49D660DE}"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E27294B-D241-4242-A5D4-BAB975F1D3DA}" srcId="{B6259541-DC05-42DE-803A-E680E08D6C9F}" destId="{A1E47C7B-F182-4DF4-A19B-69BAAE382931}" srcOrd="0" destOrd="0" parTransId="{719D88D6-1635-491E-8C93-A79FE7CA5E24}" sibTransId="{6051CE2A-AC3B-4295-AD33-637560233BA3}"/>
    <dgm:cxn modelId="{19C77A9F-E67F-47E4-BB56-8D1ED372B04D}" type="presOf" srcId="{9045D98D-C66A-48E7-A245-35B5957A7399}" destId="{D516C599-DE5A-42A2-88A9-704EB00499F1}" srcOrd="0" destOrd="0" presId="urn:microsoft.com/office/officeart/2005/8/layout/vList5"/>
    <dgm:cxn modelId="{2229A2AA-DDE0-4239-B963-F193C1CA79E3}" type="presOf" srcId="{B6259541-DC05-42DE-803A-E680E08D6C9F}" destId="{E6E01B5A-8BEE-4FEC-8416-8610EF675C5F}" srcOrd="0" destOrd="0" presId="urn:microsoft.com/office/officeart/2005/8/layout/vList5"/>
    <dgm:cxn modelId="{1B65E90D-171C-465E-AAA8-6D863CE44C86}" type="presParOf" srcId="{1AF1258D-7D71-462E-899A-895332038374}" destId="{464B684D-6A54-4966-A942-B64EFDFA3F3A}" srcOrd="0" destOrd="0" presId="urn:microsoft.com/office/officeart/2005/8/layout/vList5"/>
    <dgm:cxn modelId="{52167761-C9B6-4278-AA05-AAFB8CE246E7}" type="presParOf" srcId="{464B684D-6A54-4966-A942-B64EFDFA3F3A}" destId="{F4149E3D-D159-4E8D-9645-4C34100CAD08}" srcOrd="0" destOrd="0" presId="urn:microsoft.com/office/officeart/2005/8/layout/vList5"/>
    <dgm:cxn modelId="{C073B9BA-F0B9-4F53-8A18-C781487D757A}" type="presParOf" srcId="{464B684D-6A54-4966-A942-B64EFDFA3F3A}" destId="{5E312260-BB8C-4259-9A9A-07FD49D660DE}" srcOrd="1" destOrd="0" presId="urn:microsoft.com/office/officeart/2005/8/layout/vList5"/>
    <dgm:cxn modelId="{F0406F54-9E65-4E82-A91C-82D3564FC4F3}" type="presParOf" srcId="{1AF1258D-7D71-462E-899A-895332038374}" destId="{B15E52DD-BF95-48EF-83BF-64D9AE8A1181}" srcOrd="1" destOrd="0" presId="urn:microsoft.com/office/officeart/2005/8/layout/vList5"/>
    <dgm:cxn modelId="{3D51A7D1-9775-48D4-845A-9DEE152594C7}" type="presParOf" srcId="{1AF1258D-7D71-462E-899A-895332038374}" destId="{561821EA-E295-47E4-A7EF-0FAE72E8F842}" srcOrd="2" destOrd="0" presId="urn:microsoft.com/office/officeart/2005/8/layout/vList5"/>
    <dgm:cxn modelId="{12DD0A75-6EE9-4A42-855B-F28ABAFAE37F}" type="presParOf" srcId="{561821EA-E295-47E4-A7EF-0FAE72E8F842}" destId="{988D9766-81DD-42EA-8025-F35CE451537D}" srcOrd="0" destOrd="0" presId="urn:microsoft.com/office/officeart/2005/8/layout/vList5"/>
    <dgm:cxn modelId="{B34B5B2D-5075-4548-94F3-D6E4E2F85511}" type="presParOf" srcId="{561821EA-E295-47E4-A7EF-0FAE72E8F842}" destId="{C36456F2-C104-49EC-A4F4-9E741C50E57D}" srcOrd="1" destOrd="0" presId="urn:microsoft.com/office/officeart/2005/8/layout/vList5"/>
    <dgm:cxn modelId="{3977D4DD-50BA-4EC1-95CF-849FEC0A5DC5}" type="presParOf" srcId="{1AF1258D-7D71-462E-899A-895332038374}" destId="{84D8518D-A12B-4BCA-84D3-1E1FB4A6F4BC}" srcOrd="3" destOrd="0" presId="urn:microsoft.com/office/officeart/2005/8/layout/vList5"/>
    <dgm:cxn modelId="{2145A623-611A-4E06-9F7C-B25E432A634C}" type="presParOf" srcId="{1AF1258D-7D71-462E-899A-895332038374}" destId="{2D02B444-8067-4F2B-BE1C-FB30DFA33E38}" srcOrd="4" destOrd="0" presId="urn:microsoft.com/office/officeart/2005/8/layout/vList5"/>
    <dgm:cxn modelId="{FC1A75D4-AF48-4D74-A9AC-F54BC5E29878}" type="presParOf" srcId="{2D02B444-8067-4F2B-BE1C-FB30DFA33E38}" destId="{D516C599-DE5A-42A2-88A9-704EB00499F1}" srcOrd="0" destOrd="0" presId="urn:microsoft.com/office/officeart/2005/8/layout/vList5"/>
    <dgm:cxn modelId="{60F8FE83-F366-42B1-8AF7-6C442733AB32}" type="presParOf" srcId="{2D02B444-8067-4F2B-BE1C-FB30DFA33E38}" destId="{B384A40A-3548-4A73-A19D-621C79A2EA79}" srcOrd="1" destOrd="0" presId="urn:microsoft.com/office/officeart/2005/8/layout/vList5"/>
    <dgm:cxn modelId="{4CECEB06-ABF9-423B-90AC-07B3F61654A8}" type="presParOf" srcId="{1AF1258D-7D71-462E-899A-895332038374}" destId="{7087A52F-0B29-4C33-8A51-37C6BDA8202E}" srcOrd="5" destOrd="0" presId="urn:microsoft.com/office/officeart/2005/8/layout/vList5"/>
    <dgm:cxn modelId="{404DE4D8-D3A9-45C4-A2FE-110BE1D7E304}" type="presParOf" srcId="{1AF1258D-7D71-462E-899A-895332038374}" destId="{1B00E73A-0AF2-4D6F-8F6F-ABCEAF64862F}" srcOrd="6" destOrd="0" presId="urn:microsoft.com/office/officeart/2005/8/layout/vList5"/>
    <dgm:cxn modelId="{B1DA47B7-2815-4CC7-9EDF-49C6D72FD238}" type="presParOf" srcId="{1B00E73A-0AF2-4D6F-8F6F-ABCEAF64862F}" destId="{E6E01B5A-8BEE-4FEC-8416-8610EF675C5F}" srcOrd="0" destOrd="0" presId="urn:microsoft.com/office/officeart/2005/8/layout/vList5"/>
    <dgm:cxn modelId="{85AE6A82-6CF3-4FBC-A231-5D3F0EEE42F2}" type="presParOf" srcId="{1B00E73A-0AF2-4D6F-8F6F-ABCEAF64862F}" destId="{1F0D7FAF-2C3A-41BB-B40E-71733DC8AA53}" srcOrd="1" destOrd="0" presId="urn:microsoft.com/office/officeart/2005/8/layout/vList5"/>
    <dgm:cxn modelId="{9B138F23-D2C7-45A4-9131-AF99FFB3C9FB}" type="presParOf" srcId="{1AF1258D-7D71-462E-899A-895332038374}" destId="{7305CD1E-DA83-40C2-A0F4-E88545A00501}" srcOrd="7" destOrd="0" presId="urn:microsoft.com/office/officeart/2005/8/layout/vList5"/>
    <dgm:cxn modelId="{4C6E8DE7-4913-4C0A-A430-2DDA75D698FB}" type="presParOf" srcId="{1AF1258D-7D71-462E-899A-895332038374}" destId="{DC63B7E3-F922-40CE-883C-A2EE3559FAD0}" srcOrd="8" destOrd="0" presId="urn:microsoft.com/office/officeart/2005/8/layout/vList5"/>
    <dgm:cxn modelId="{BDBDCA42-C393-4235-A1E0-F10FBDEEA763}" type="presParOf" srcId="{DC63B7E3-F922-40CE-883C-A2EE3559FAD0}" destId="{7BF380C9-5D6F-4DD9-8BA3-4C40D6660EC3}" srcOrd="0" destOrd="0" presId="urn:microsoft.com/office/officeart/2005/8/layout/vList5"/>
    <dgm:cxn modelId="{8A281142-1053-40D6-99BB-BDBAE425829D}" type="presParOf" srcId="{DC63B7E3-F922-40CE-883C-A2EE3559FAD0}" destId="{7C4AE140-0330-4D7F-B3B3-A76778B2334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音频</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smtClean="0">
              <a:latin typeface="微软雅黑" panose="020B0503020204020204" pitchFamily="34" charset="-122"/>
              <a:ea typeface="华康俪金黑W8(P)"/>
            </a:rPr>
            <a:t>文本</a:t>
          </a:r>
          <a:endParaRPr lang="zh-CN" altLang="en-US" sz="36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视频</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smtClean="0">
              <a:latin typeface="微软雅黑" panose="020B0503020204020204" pitchFamily="34" charset="-122"/>
              <a:ea typeface="华康俪金黑W8(P)"/>
            </a:rPr>
            <a:t>图像</a:t>
          </a:r>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t>
        <a:bodyPr/>
        <a:lstStyle/>
        <a:p>
          <a:endParaRPr lang="zh-CN" altLang="en-US"/>
        </a:p>
      </dgm:t>
    </dgm:pt>
  </dgm:ptLst>
  <dgm:cxnLst>
    <dgm:cxn modelId="{8314E02E-D782-4E9E-9E12-F9E69961F44C}" type="presOf" srcId="{8164C08B-7FEA-49D1-8EDB-A34D4A5AE13A}" destId="{F4149E3D-D159-4E8D-9645-4C34100CAD08}" srcOrd="0" destOrd="0" presId="urn:microsoft.com/office/officeart/2005/8/layout/vList5"/>
    <dgm:cxn modelId="{09AEB459-E833-4C3A-997A-5E56F918AE04}" type="presOf" srcId="{B6259541-DC05-42DE-803A-E680E08D6C9F}" destId="{E6E01B5A-8BEE-4FEC-8416-8610EF675C5F}"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E4931202-E6BE-4BC8-B65B-11D412988295}" srcId="{7B82EDC0-28C3-4FE7-9893-B4115506E30C}" destId="{B6259541-DC05-42DE-803A-E680E08D6C9F}" srcOrd="3" destOrd="0" parTransId="{37D6F386-8381-4B6F-978B-E137AE3DF9AA}" sibTransId="{268DB079-41ED-404F-B186-2A61D37917A2}"/>
    <dgm:cxn modelId="{7C47ACD6-8852-4243-BADD-D6AFB6D5EDCF}" type="presOf" srcId="{9045D98D-C66A-48E7-A245-35B5957A7399}" destId="{D516C599-DE5A-42A2-88A9-704EB00499F1}" srcOrd="0" destOrd="0" presId="urn:microsoft.com/office/officeart/2005/8/layout/vList5"/>
    <dgm:cxn modelId="{3400EE0F-CDCB-440C-BF8E-43481D1524CD}" type="presOf" srcId="{7B82EDC0-28C3-4FE7-9893-B4115506E30C}" destId="{1AF1258D-7D71-462E-899A-895332038374}"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ACCD2F28-22F2-44D6-AE16-5A29EDD7F34D}" srcId="{7B82EDC0-28C3-4FE7-9893-B4115506E30C}" destId="{E7B058C8-9F24-4425-9245-540C959E25B2}" srcOrd="1" destOrd="0" parTransId="{C930D84C-0E90-4901-8249-526B90587C3A}" sibTransId="{C1CB44BA-B18A-4102-8277-02BDC5534532}"/>
    <dgm:cxn modelId="{61D36932-44E4-4FFA-B1D5-DF8DC37EE4A8}" type="presOf" srcId="{E7B058C8-9F24-4425-9245-540C959E25B2}" destId="{988D9766-81DD-42EA-8025-F35CE451537D}" srcOrd="0" destOrd="0" presId="urn:microsoft.com/office/officeart/2005/8/layout/vList5"/>
    <dgm:cxn modelId="{EA05E023-14B4-4328-8152-F16421DD26B3}" type="presParOf" srcId="{1AF1258D-7D71-462E-899A-895332038374}" destId="{464B684D-6A54-4966-A942-B64EFDFA3F3A}" srcOrd="0" destOrd="0" presId="urn:microsoft.com/office/officeart/2005/8/layout/vList5"/>
    <dgm:cxn modelId="{1B5FDF72-04A5-41FF-A5A7-E7C90BAFD372}" type="presParOf" srcId="{464B684D-6A54-4966-A942-B64EFDFA3F3A}" destId="{F4149E3D-D159-4E8D-9645-4C34100CAD08}" srcOrd="0" destOrd="0" presId="urn:microsoft.com/office/officeart/2005/8/layout/vList5"/>
    <dgm:cxn modelId="{426447F8-1077-4719-A029-22CF3F7C2D6A}" type="presParOf" srcId="{1AF1258D-7D71-462E-899A-895332038374}" destId="{B15E52DD-BF95-48EF-83BF-64D9AE8A1181}" srcOrd="1" destOrd="0" presId="urn:microsoft.com/office/officeart/2005/8/layout/vList5"/>
    <dgm:cxn modelId="{0641EF4D-F0A6-463C-95FA-0CE56904A83D}" type="presParOf" srcId="{1AF1258D-7D71-462E-899A-895332038374}" destId="{561821EA-E295-47E4-A7EF-0FAE72E8F842}" srcOrd="2" destOrd="0" presId="urn:microsoft.com/office/officeart/2005/8/layout/vList5"/>
    <dgm:cxn modelId="{C07A86A4-2561-4D41-8D50-CF74D009DD63}" type="presParOf" srcId="{561821EA-E295-47E4-A7EF-0FAE72E8F842}" destId="{988D9766-81DD-42EA-8025-F35CE451537D}" srcOrd="0" destOrd="0" presId="urn:microsoft.com/office/officeart/2005/8/layout/vList5"/>
    <dgm:cxn modelId="{DE396B22-7B63-4627-BA42-76A6159848C9}" type="presParOf" srcId="{1AF1258D-7D71-462E-899A-895332038374}" destId="{84D8518D-A12B-4BCA-84D3-1E1FB4A6F4BC}" srcOrd="3" destOrd="0" presId="urn:microsoft.com/office/officeart/2005/8/layout/vList5"/>
    <dgm:cxn modelId="{CD19E75E-B22D-4719-BD60-6D7C290F9230}" type="presParOf" srcId="{1AF1258D-7D71-462E-899A-895332038374}" destId="{2D02B444-8067-4F2B-BE1C-FB30DFA33E38}" srcOrd="4" destOrd="0" presId="urn:microsoft.com/office/officeart/2005/8/layout/vList5"/>
    <dgm:cxn modelId="{26B2D4D4-A390-4DCD-BF19-91F5AF0E301D}" type="presParOf" srcId="{2D02B444-8067-4F2B-BE1C-FB30DFA33E38}" destId="{D516C599-DE5A-42A2-88A9-704EB00499F1}" srcOrd="0" destOrd="0" presId="urn:microsoft.com/office/officeart/2005/8/layout/vList5"/>
    <dgm:cxn modelId="{18A39E3D-8EC9-4021-AB4A-70CB41879821}" type="presParOf" srcId="{1AF1258D-7D71-462E-899A-895332038374}" destId="{7087A52F-0B29-4C33-8A51-37C6BDA8202E}" srcOrd="5" destOrd="0" presId="urn:microsoft.com/office/officeart/2005/8/layout/vList5"/>
    <dgm:cxn modelId="{A0A1EECE-B375-4508-AF47-D87B174FA306}" type="presParOf" srcId="{1AF1258D-7D71-462E-899A-895332038374}" destId="{1B00E73A-0AF2-4D6F-8F6F-ABCEAF64862F}" srcOrd="6" destOrd="0" presId="urn:microsoft.com/office/officeart/2005/8/layout/vList5"/>
    <dgm:cxn modelId="{367C528C-FCD7-4071-9B1D-A12AABA0BBE1}"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数据库</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smtClean="0">
              <a:latin typeface="微软雅黑" panose="020B0503020204020204" pitchFamily="34" charset="-122"/>
              <a:ea typeface="华康俪金黑W8(P)"/>
            </a:rPr>
            <a:t>网络信息内容</a:t>
          </a:r>
          <a:endParaRPr lang="zh-CN" altLang="en-US" sz="36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多媒体</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smtClean="0">
              <a:latin typeface="微软雅黑" panose="020B0503020204020204" pitchFamily="34" charset="-122"/>
              <a:ea typeface="华康俪金黑W8(P)"/>
            </a:rPr>
            <a:t>软件</a:t>
          </a:r>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t>
        <a:bodyPr/>
        <a:lstStyle/>
        <a:p>
          <a:endParaRPr lang="zh-CN" altLang="en-US"/>
        </a:p>
      </dgm:t>
    </dgm:pt>
  </dgm:ptLst>
  <dgm:cxnLst>
    <dgm:cxn modelId="{69E2A28B-B027-452B-B5A7-08F19358E7FE}" type="presOf" srcId="{8164C08B-7FEA-49D1-8EDB-A34D4A5AE13A}" destId="{F4149E3D-D159-4E8D-9645-4C34100CAD08}"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D8BCE90B-CAE7-49BC-8D66-8C9F3282FFFD}" type="presOf" srcId="{E7B058C8-9F24-4425-9245-540C959E25B2}" destId="{988D9766-81DD-42EA-8025-F35CE451537D}" srcOrd="0" destOrd="0" presId="urn:microsoft.com/office/officeart/2005/8/layout/vList5"/>
    <dgm:cxn modelId="{51D20D12-4739-4211-8981-1999B067DC3B}" type="presOf" srcId="{B6259541-DC05-42DE-803A-E680E08D6C9F}" destId="{E6E01B5A-8BEE-4FEC-8416-8610EF675C5F}" srcOrd="0" destOrd="0" presId="urn:microsoft.com/office/officeart/2005/8/layout/vList5"/>
    <dgm:cxn modelId="{4E4DBBDD-7D61-4639-916D-8863FCC4753D}" type="presOf" srcId="{9045D98D-C66A-48E7-A245-35B5957A7399}" destId="{D516C599-DE5A-42A2-88A9-704EB00499F1}"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C13AB31-B808-4E6A-8A27-F857BB21A217}" type="presOf" srcId="{7B82EDC0-28C3-4FE7-9893-B4115506E30C}" destId="{1AF1258D-7D71-462E-899A-895332038374}"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E4931202-E6BE-4BC8-B65B-11D412988295}" srcId="{7B82EDC0-28C3-4FE7-9893-B4115506E30C}" destId="{B6259541-DC05-42DE-803A-E680E08D6C9F}" srcOrd="3" destOrd="0" parTransId="{37D6F386-8381-4B6F-978B-E137AE3DF9AA}" sibTransId="{268DB079-41ED-404F-B186-2A61D37917A2}"/>
    <dgm:cxn modelId="{06431922-5F9A-4ED0-B476-BBA372ACF7DD}" type="presParOf" srcId="{1AF1258D-7D71-462E-899A-895332038374}" destId="{464B684D-6A54-4966-A942-B64EFDFA3F3A}" srcOrd="0" destOrd="0" presId="urn:microsoft.com/office/officeart/2005/8/layout/vList5"/>
    <dgm:cxn modelId="{6A7EC20C-CFA1-474F-AA52-8F0A493979A5}" type="presParOf" srcId="{464B684D-6A54-4966-A942-B64EFDFA3F3A}" destId="{F4149E3D-D159-4E8D-9645-4C34100CAD08}" srcOrd="0" destOrd="0" presId="urn:microsoft.com/office/officeart/2005/8/layout/vList5"/>
    <dgm:cxn modelId="{BBCC1829-DA5C-4D18-B7FD-7E570934E391}" type="presParOf" srcId="{1AF1258D-7D71-462E-899A-895332038374}" destId="{B15E52DD-BF95-48EF-83BF-64D9AE8A1181}" srcOrd="1" destOrd="0" presId="urn:microsoft.com/office/officeart/2005/8/layout/vList5"/>
    <dgm:cxn modelId="{836E2CB3-0B33-4100-B09F-D59B592DB8A0}" type="presParOf" srcId="{1AF1258D-7D71-462E-899A-895332038374}" destId="{561821EA-E295-47E4-A7EF-0FAE72E8F842}" srcOrd="2" destOrd="0" presId="urn:microsoft.com/office/officeart/2005/8/layout/vList5"/>
    <dgm:cxn modelId="{076068C9-E8E6-4898-B050-6A73DF8601F6}" type="presParOf" srcId="{561821EA-E295-47E4-A7EF-0FAE72E8F842}" destId="{988D9766-81DD-42EA-8025-F35CE451537D}" srcOrd="0" destOrd="0" presId="urn:microsoft.com/office/officeart/2005/8/layout/vList5"/>
    <dgm:cxn modelId="{27633F18-01F4-4219-8074-9198543D2D65}" type="presParOf" srcId="{1AF1258D-7D71-462E-899A-895332038374}" destId="{84D8518D-A12B-4BCA-84D3-1E1FB4A6F4BC}" srcOrd="3" destOrd="0" presId="urn:microsoft.com/office/officeart/2005/8/layout/vList5"/>
    <dgm:cxn modelId="{6227B3E1-C2F3-4A8B-94D7-15FF7C5B7911}" type="presParOf" srcId="{1AF1258D-7D71-462E-899A-895332038374}" destId="{2D02B444-8067-4F2B-BE1C-FB30DFA33E38}" srcOrd="4" destOrd="0" presId="urn:microsoft.com/office/officeart/2005/8/layout/vList5"/>
    <dgm:cxn modelId="{CA2CE5DB-7892-453D-9717-422E5421F126}" type="presParOf" srcId="{2D02B444-8067-4F2B-BE1C-FB30DFA33E38}" destId="{D516C599-DE5A-42A2-88A9-704EB00499F1}" srcOrd="0" destOrd="0" presId="urn:microsoft.com/office/officeart/2005/8/layout/vList5"/>
    <dgm:cxn modelId="{6779679E-F612-4401-B28B-0B56D16F23D8}" type="presParOf" srcId="{1AF1258D-7D71-462E-899A-895332038374}" destId="{7087A52F-0B29-4C33-8A51-37C6BDA8202E}" srcOrd="5" destOrd="0" presId="urn:microsoft.com/office/officeart/2005/8/layout/vList5"/>
    <dgm:cxn modelId="{2C3DA83B-A591-4D59-BBC7-51AEAFA40996}" type="presParOf" srcId="{1AF1258D-7D71-462E-899A-895332038374}" destId="{1B00E73A-0AF2-4D6F-8F6F-ABCEAF64862F}" srcOrd="6" destOrd="0" presId="urn:microsoft.com/office/officeart/2005/8/layout/vList5"/>
    <dgm:cxn modelId="{58C96967-C944-46A9-ADA2-919590038B50}"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en-US" altLang="zh-CN" sz="3600" dirty="0" smtClean="0">
              <a:latin typeface="微软雅黑" panose="020B0503020204020204" pitchFamily="34" charset="-122"/>
              <a:ea typeface="华康俪金黑W8(P)"/>
            </a:rPr>
            <a:t>Web</a:t>
          </a:r>
          <a:r>
            <a:rPr lang="zh-CN" altLang="en-US" sz="3600" dirty="0" smtClean="0">
              <a:latin typeface="微软雅黑" panose="020B0503020204020204" pitchFamily="34" charset="-122"/>
              <a:ea typeface="华康俪金黑W8(P)"/>
            </a:rPr>
            <a:t>病毒感染</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smtClean="0">
              <a:latin typeface="微软雅黑" panose="020B0503020204020204" pitchFamily="34" charset="-122"/>
              <a:ea typeface="华康俪金黑W8(P)"/>
            </a:rPr>
            <a:t>不适当</a:t>
          </a:r>
          <a:r>
            <a:rPr lang="en-US" altLang="zh-CN" sz="3600" dirty="0" smtClean="0">
              <a:latin typeface="微软雅黑" panose="020B0503020204020204" pitchFamily="34" charset="-122"/>
              <a:ea typeface="华康俪金黑W8(P)"/>
            </a:rPr>
            <a:t>(</a:t>
          </a:r>
          <a:r>
            <a:rPr lang="zh-CN" altLang="en-US" sz="3600" dirty="0" smtClean="0">
              <a:latin typeface="微软雅黑" panose="020B0503020204020204" pitchFamily="34" charset="-122"/>
              <a:ea typeface="华康俪金黑W8(P)"/>
            </a:rPr>
            <a:t>非法</a:t>
          </a:r>
          <a:r>
            <a:rPr lang="en-US" altLang="zh-CN" sz="3600" dirty="0" smtClean="0">
              <a:latin typeface="微软雅黑" panose="020B0503020204020204" pitchFamily="34" charset="-122"/>
              <a:ea typeface="华康俪金黑W8(P)"/>
            </a:rPr>
            <a:t>)</a:t>
          </a:r>
          <a:r>
            <a:rPr lang="zh-CN" altLang="en-US" sz="3600" dirty="0" smtClean="0">
              <a:latin typeface="微软雅黑" panose="020B0503020204020204" pitchFamily="34" charset="-122"/>
              <a:ea typeface="华康俪金黑W8(P)"/>
            </a:rPr>
            <a:t>内容</a:t>
          </a:r>
          <a:endParaRPr lang="zh-CN" altLang="en-US" sz="36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非业务内容浏览</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smtClean="0">
              <a:latin typeface="微软雅黑" panose="020B0503020204020204" pitchFamily="34" charset="-122"/>
              <a:ea typeface="华康俪金黑W8(P)"/>
            </a:rPr>
            <a:t>信息泄露</a:t>
          </a:r>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t>
        <a:bodyPr/>
        <a:lstStyle/>
        <a:p>
          <a:endParaRPr lang="zh-CN" altLang="en-US"/>
        </a:p>
      </dgm:t>
    </dgm:pt>
  </dgm:ptLst>
  <dgm:cxnLst>
    <dgm:cxn modelId="{BF135C88-9423-4FED-8EB1-5921990E6292}" type="presOf" srcId="{B6259541-DC05-42DE-803A-E680E08D6C9F}" destId="{E6E01B5A-8BEE-4FEC-8416-8610EF675C5F}" srcOrd="0" destOrd="0" presId="urn:microsoft.com/office/officeart/2005/8/layout/vList5"/>
    <dgm:cxn modelId="{233B8D4D-6068-4262-8B90-EEE60A9B4EAC}" type="presOf" srcId="{7B82EDC0-28C3-4FE7-9893-B4115506E30C}" destId="{1AF1258D-7D71-462E-899A-895332038374}"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E4931202-E6BE-4BC8-B65B-11D412988295}" srcId="{7B82EDC0-28C3-4FE7-9893-B4115506E30C}" destId="{B6259541-DC05-42DE-803A-E680E08D6C9F}" srcOrd="3" destOrd="0" parTransId="{37D6F386-8381-4B6F-978B-E137AE3DF9AA}" sibTransId="{268DB079-41ED-404F-B186-2A61D37917A2}"/>
    <dgm:cxn modelId="{DA56384B-DCE4-4EF9-AFF1-6CDE8F620BB3}" type="presOf" srcId="{9045D98D-C66A-48E7-A245-35B5957A7399}" destId="{D516C599-DE5A-42A2-88A9-704EB00499F1}"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28BC2AC9-8EDB-4B98-845E-060F66A1B4B0}" type="presOf" srcId="{E7B058C8-9F24-4425-9245-540C959E25B2}" destId="{988D9766-81DD-42EA-8025-F35CE451537D}"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46725204-32A4-4486-A84E-D98DF54B5E11}" type="presOf" srcId="{8164C08B-7FEA-49D1-8EDB-A34D4A5AE13A}" destId="{F4149E3D-D159-4E8D-9645-4C34100CAD08}" srcOrd="0" destOrd="0" presId="urn:microsoft.com/office/officeart/2005/8/layout/vList5"/>
    <dgm:cxn modelId="{11ECFCF9-DC0A-4FC0-A19E-3B85B1D9759F}" type="presParOf" srcId="{1AF1258D-7D71-462E-899A-895332038374}" destId="{464B684D-6A54-4966-A942-B64EFDFA3F3A}" srcOrd="0" destOrd="0" presId="urn:microsoft.com/office/officeart/2005/8/layout/vList5"/>
    <dgm:cxn modelId="{33369331-2402-49A8-9612-C7C2A6393CBB}" type="presParOf" srcId="{464B684D-6A54-4966-A942-B64EFDFA3F3A}" destId="{F4149E3D-D159-4E8D-9645-4C34100CAD08}" srcOrd="0" destOrd="0" presId="urn:microsoft.com/office/officeart/2005/8/layout/vList5"/>
    <dgm:cxn modelId="{F3026922-8C62-4190-979A-AE75E1922AAF}" type="presParOf" srcId="{1AF1258D-7D71-462E-899A-895332038374}" destId="{B15E52DD-BF95-48EF-83BF-64D9AE8A1181}" srcOrd="1" destOrd="0" presId="urn:microsoft.com/office/officeart/2005/8/layout/vList5"/>
    <dgm:cxn modelId="{72B8F512-10CC-456D-9FD2-DE9542411BE9}" type="presParOf" srcId="{1AF1258D-7D71-462E-899A-895332038374}" destId="{561821EA-E295-47E4-A7EF-0FAE72E8F842}" srcOrd="2" destOrd="0" presId="urn:microsoft.com/office/officeart/2005/8/layout/vList5"/>
    <dgm:cxn modelId="{DBE346FB-9B80-47DF-B579-79A05727EDFE}" type="presParOf" srcId="{561821EA-E295-47E4-A7EF-0FAE72E8F842}" destId="{988D9766-81DD-42EA-8025-F35CE451537D}" srcOrd="0" destOrd="0" presId="urn:microsoft.com/office/officeart/2005/8/layout/vList5"/>
    <dgm:cxn modelId="{DBCAB48B-AA01-40B6-A0E9-F449CF012530}" type="presParOf" srcId="{1AF1258D-7D71-462E-899A-895332038374}" destId="{84D8518D-A12B-4BCA-84D3-1E1FB4A6F4BC}" srcOrd="3" destOrd="0" presId="urn:microsoft.com/office/officeart/2005/8/layout/vList5"/>
    <dgm:cxn modelId="{C3195C0B-2DFB-4243-8070-B3EAAE401766}" type="presParOf" srcId="{1AF1258D-7D71-462E-899A-895332038374}" destId="{2D02B444-8067-4F2B-BE1C-FB30DFA33E38}" srcOrd="4" destOrd="0" presId="urn:microsoft.com/office/officeart/2005/8/layout/vList5"/>
    <dgm:cxn modelId="{9E6806E0-040A-41DF-B42F-363E8D3582F2}" type="presParOf" srcId="{2D02B444-8067-4F2B-BE1C-FB30DFA33E38}" destId="{D516C599-DE5A-42A2-88A9-704EB00499F1}" srcOrd="0" destOrd="0" presId="urn:microsoft.com/office/officeart/2005/8/layout/vList5"/>
    <dgm:cxn modelId="{F2FAAF74-F83D-46C4-AF53-EFF45802BB89}" type="presParOf" srcId="{1AF1258D-7D71-462E-899A-895332038374}" destId="{7087A52F-0B29-4C33-8A51-37C6BDA8202E}" srcOrd="5" destOrd="0" presId="urn:microsoft.com/office/officeart/2005/8/layout/vList5"/>
    <dgm:cxn modelId="{98812EC1-AC59-4CBF-8D6A-347D88030C97}" type="presParOf" srcId="{1AF1258D-7D71-462E-899A-895332038374}" destId="{1B00E73A-0AF2-4D6F-8F6F-ABCEAF64862F}" srcOrd="6" destOrd="0" presId="urn:microsoft.com/office/officeart/2005/8/layout/vList5"/>
    <dgm:cxn modelId="{A6F5AD2B-619F-4459-8836-0032F4ED6152}"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盗版</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smtClean="0">
              <a:latin typeface="微软雅黑" panose="020B0503020204020204" pitchFamily="34" charset="-122"/>
              <a:ea typeface="华康俪金黑W8(P)"/>
            </a:rPr>
            <a:t>知识产权损失</a:t>
          </a:r>
          <a:endParaRPr lang="zh-CN" altLang="en-US" sz="3600" dirty="0">
            <a:latin typeface="微软雅黑" panose="020B0503020204020204" pitchFamily="34" charset="-122"/>
            <a:ea typeface="华康俪金黑W8(P)"/>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隐私侵犯</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smtClean="0">
              <a:latin typeface="微软雅黑" panose="020B0503020204020204" pitchFamily="34" charset="-122"/>
              <a:ea typeface="华康俪金黑W8(P)"/>
            </a:rPr>
            <a:t>垃圾邮件</a:t>
          </a:r>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t>
        <a:bodyPr/>
        <a:lstStyle/>
        <a:p>
          <a:endParaRPr lang="zh-CN" altLang="en-US"/>
        </a:p>
      </dgm:t>
    </dgm:pt>
  </dgm:ptLst>
  <dgm:cxnLst>
    <dgm:cxn modelId="{B430723C-DE89-4EDA-AB5B-9EFDFF245D41}" type="presOf" srcId="{B6259541-DC05-42DE-803A-E680E08D6C9F}" destId="{E6E01B5A-8BEE-4FEC-8416-8610EF675C5F}"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E4931202-E6BE-4BC8-B65B-11D412988295}" srcId="{7B82EDC0-28C3-4FE7-9893-B4115506E30C}" destId="{B6259541-DC05-42DE-803A-E680E08D6C9F}" srcOrd="3" destOrd="0" parTransId="{37D6F386-8381-4B6F-978B-E137AE3DF9AA}" sibTransId="{268DB079-41ED-404F-B186-2A61D37917A2}"/>
    <dgm:cxn modelId="{B60EB7C4-2979-472C-AC0B-ED2ED2FC9EA7}" type="presOf" srcId="{9045D98D-C66A-48E7-A245-35B5957A7399}" destId="{D516C599-DE5A-42A2-88A9-704EB00499F1}" srcOrd="0" destOrd="0" presId="urn:microsoft.com/office/officeart/2005/8/layout/vList5"/>
    <dgm:cxn modelId="{AD0385C7-23B1-4DA3-9F93-7D13B88D7A7C}" type="presOf" srcId="{E7B058C8-9F24-4425-9245-540C959E25B2}" destId="{988D9766-81DD-42EA-8025-F35CE451537D}"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ACCD2F28-22F2-44D6-AE16-5A29EDD7F34D}" srcId="{7B82EDC0-28C3-4FE7-9893-B4115506E30C}" destId="{E7B058C8-9F24-4425-9245-540C959E25B2}" srcOrd="1" destOrd="0" parTransId="{C930D84C-0E90-4901-8249-526B90587C3A}" sibTransId="{C1CB44BA-B18A-4102-8277-02BDC5534532}"/>
    <dgm:cxn modelId="{C688B0B5-AF65-4E51-8ED1-2CCCD22516FF}" type="presOf" srcId="{8164C08B-7FEA-49D1-8EDB-A34D4A5AE13A}" destId="{F4149E3D-D159-4E8D-9645-4C34100CAD08}" srcOrd="0" destOrd="0" presId="urn:microsoft.com/office/officeart/2005/8/layout/vList5"/>
    <dgm:cxn modelId="{F5D42F52-05A2-4E6C-BF9E-06960E75A0E7}" type="presOf" srcId="{7B82EDC0-28C3-4FE7-9893-B4115506E30C}" destId="{1AF1258D-7D71-462E-899A-895332038374}" srcOrd="0" destOrd="0" presId="urn:microsoft.com/office/officeart/2005/8/layout/vList5"/>
    <dgm:cxn modelId="{3641996F-13E3-454B-A31D-AD288CCBDE88}" type="presParOf" srcId="{1AF1258D-7D71-462E-899A-895332038374}" destId="{464B684D-6A54-4966-A942-B64EFDFA3F3A}" srcOrd="0" destOrd="0" presId="urn:microsoft.com/office/officeart/2005/8/layout/vList5"/>
    <dgm:cxn modelId="{CC36988B-BA3F-4C1C-9B3C-FB98141ED065}" type="presParOf" srcId="{464B684D-6A54-4966-A942-B64EFDFA3F3A}" destId="{F4149E3D-D159-4E8D-9645-4C34100CAD08}" srcOrd="0" destOrd="0" presId="urn:microsoft.com/office/officeart/2005/8/layout/vList5"/>
    <dgm:cxn modelId="{82CEBA37-D7D6-4446-A113-CC741A42DE03}" type="presParOf" srcId="{1AF1258D-7D71-462E-899A-895332038374}" destId="{B15E52DD-BF95-48EF-83BF-64D9AE8A1181}" srcOrd="1" destOrd="0" presId="urn:microsoft.com/office/officeart/2005/8/layout/vList5"/>
    <dgm:cxn modelId="{A9427E0C-57BB-4028-B8D4-B57C24AB0C87}" type="presParOf" srcId="{1AF1258D-7D71-462E-899A-895332038374}" destId="{561821EA-E295-47E4-A7EF-0FAE72E8F842}" srcOrd="2" destOrd="0" presId="urn:microsoft.com/office/officeart/2005/8/layout/vList5"/>
    <dgm:cxn modelId="{981E3F8C-4C2F-476B-81A6-7BB9730EA42C}" type="presParOf" srcId="{561821EA-E295-47E4-A7EF-0FAE72E8F842}" destId="{988D9766-81DD-42EA-8025-F35CE451537D}" srcOrd="0" destOrd="0" presId="urn:microsoft.com/office/officeart/2005/8/layout/vList5"/>
    <dgm:cxn modelId="{57BD01EE-FF6E-4D2C-A6C8-B87D8362CFA6}" type="presParOf" srcId="{1AF1258D-7D71-462E-899A-895332038374}" destId="{84D8518D-A12B-4BCA-84D3-1E1FB4A6F4BC}" srcOrd="3" destOrd="0" presId="urn:microsoft.com/office/officeart/2005/8/layout/vList5"/>
    <dgm:cxn modelId="{542A06DD-26C0-493B-9D9F-AB054E2337CD}" type="presParOf" srcId="{1AF1258D-7D71-462E-899A-895332038374}" destId="{2D02B444-8067-4F2B-BE1C-FB30DFA33E38}" srcOrd="4" destOrd="0" presId="urn:microsoft.com/office/officeart/2005/8/layout/vList5"/>
    <dgm:cxn modelId="{44AC0327-2234-4E00-BC04-1D2F0C422960}" type="presParOf" srcId="{2D02B444-8067-4F2B-BE1C-FB30DFA33E38}" destId="{D516C599-DE5A-42A2-88A9-704EB00499F1}" srcOrd="0" destOrd="0" presId="urn:microsoft.com/office/officeart/2005/8/layout/vList5"/>
    <dgm:cxn modelId="{334803C1-CC2E-44A7-A0DD-826DAC2015CD}" type="presParOf" srcId="{1AF1258D-7D71-462E-899A-895332038374}" destId="{7087A52F-0B29-4C33-8A51-37C6BDA8202E}" srcOrd="5" destOrd="0" presId="urn:microsoft.com/office/officeart/2005/8/layout/vList5"/>
    <dgm:cxn modelId="{C4B2FB99-BFA9-4EBF-80A8-E7EFAEED3F05}" type="presParOf" srcId="{1AF1258D-7D71-462E-899A-895332038374}" destId="{1B00E73A-0AF2-4D6F-8F6F-ABCEAF64862F}" srcOrd="6" destOrd="0" presId="urn:microsoft.com/office/officeart/2005/8/layout/vList5"/>
    <dgm:cxn modelId="{D774337A-6AFC-4393-B3B8-DC860AE41196}"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200" i="0" dirty="0" smtClean="0"/>
            <a:t>信息恐怖（“ 危安信息” ）</a:t>
          </a:r>
          <a:endParaRPr lang="zh-CN" altLang="en-US" sz="32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i="0" dirty="0" smtClean="0"/>
            <a:t>信息侵略</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smtClean="0">
              <a:latin typeface="微软雅黑" panose="020B0503020204020204" pitchFamily="34" charset="-122"/>
              <a:ea typeface="华康俪金黑W8(P)"/>
            </a:rPr>
            <a:t>信息过载</a:t>
          </a:r>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3" custScaleX="277778">
        <dgm:presLayoutVars>
          <dgm:chMax val="1"/>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3" custScaleX="277778">
        <dgm:presLayoutVars>
          <dgm:chMax val="1"/>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3" custScaleX="277778">
        <dgm:presLayoutVars>
          <dgm:chMax val="1"/>
          <dgm:bulletEnabled val="1"/>
        </dgm:presLayoutVars>
      </dgm:prSet>
      <dgm:spPr/>
      <dgm:t>
        <a:bodyPr/>
        <a:lstStyle/>
        <a:p>
          <a:endParaRPr lang="zh-CN" altLang="en-US"/>
        </a:p>
      </dgm:t>
    </dgm:pt>
  </dgm:ptLst>
  <dgm:cxnLst>
    <dgm:cxn modelId="{23276639-2DC3-442C-8B7D-748EB1AD5582}" srcId="{7B82EDC0-28C3-4FE7-9893-B4115506E30C}" destId="{9045D98D-C66A-48E7-A245-35B5957A7399}" srcOrd="2" destOrd="0" parTransId="{7B01EB5F-D381-47EE-A0D6-7EA31871E775}" sibTransId="{74FC76FF-A29E-4DFE-8C92-6E52071A2043}"/>
    <dgm:cxn modelId="{2687BE29-09AD-4760-9978-B48A295A0CB5}" type="presOf" srcId="{E7B058C8-9F24-4425-9245-540C959E25B2}" destId="{988D9766-81DD-42EA-8025-F35CE451537D}" srcOrd="0" destOrd="0" presId="urn:microsoft.com/office/officeart/2005/8/layout/vList5"/>
    <dgm:cxn modelId="{E74D6A05-1E2D-46C2-8C04-8EFAE2D9A607}" type="presOf" srcId="{9045D98D-C66A-48E7-A245-35B5957A7399}" destId="{D516C599-DE5A-42A2-88A9-704EB00499F1}"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9051DCA2-81C5-4EE1-9057-263ADB7F21B0}" type="presOf" srcId="{8164C08B-7FEA-49D1-8EDB-A34D4A5AE13A}" destId="{F4149E3D-D159-4E8D-9645-4C34100CAD08}" srcOrd="0" destOrd="0" presId="urn:microsoft.com/office/officeart/2005/8/layout/vList5"/>
    <dgm:cxn modelId="{0CC433F3-554D-4EFF-A2C9-BABB50FABB42}" type="presOf" srcId="{7B82EDC0-28C3-4FE7-9893-B4115506E30C}" destId="{1AF1258D-7D71-462E-899A-895332038374}"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195C387F-5ECD-44A8-BBE8-97A7A645D7C6}" type="presParOf" srcId="{1AF1258D-7D71-462E-899A-895332038374}" destId="{464B684D-6A54-4966-A942-B64EFDFA3F3A}" srcOrd="0" destOrd="0" presId="urn:microsoft.com/office/officeart/2005/8/layout/vList5"/>
    <dgm:cxn modelId="{29E94C44-420C-4AF9-BF03-C09422E5550E}" type="presParOf" srcId="{464B684D-6A54-4966-A942-B64EFDFA3F3A}" destId="{F4149E3D-D159-4E8D-9645-4C34100CAD08}" srcOrd="0" destOrd="0" presId="urn:microsoft.com/office/officeart/2005/8/layout/vList5"/>
    <dgm:cxn modelId="{683C119E-F4E5-4DBA-83F2-A73DF4394800}" type="presParOf" srcId="{1AF1258D-7D71-462E-899A-895332038374}" destId="{B15E52DD-BF95-48EF-83BF-64D9AE8A1181}" srcOrd="1" destOrd="0" presId="urn:microsoft.com/office/officeart/2005/8/layout/vList5"/>
    <dgm:cxn modelId="{8877F0C3-A504-4A41-9015-EDBB15747863}" type="presParOf" srcId="{1AF1258D-7D71-462E-899A-895332038374}" destId="{561821EA-E295-47E4-A7EF-0FAE72E8F842}" srcOrd="2" destOrd="0" presId="urn:microsoft.com/office/officeart/2005/8/layout/vList5"/>
    <dgm:cxn modelId="{4781C31D-9557-40E1-ACAF-E0C310EDE757}" type="presParOf" srcId="{561821EA-E295-47E4-A7EF-0FAE72E8F842}" destId="{988D9766-81DD-42EA-8025-F35CE451537D}" srcOrd="0" destOrd="0" presId="urn:microsoft.com/office/officeart/2005/8/layout/vList5"/>
    <dgm:cxn modelId="{972D5377-F6EB-4BE1-A7DB-404BFB9DBA0F}" type="presParOf" srcId="{1AF1258D-7D71-462E-899A-895332038374}" destId="{84D8518D-A12B-4BCA-84D3-1E1FB4A6F4BC}" srcOrd="3" destOrd="0" presId="urn:microsoft.com/office/officeart/2005/8/layout/vList5"/>
    <dgm:cxn modelId="{AFB65847-66B3-4B74-9F2F-F4043B0FAFDA}" type="presParOf" srcId="{1AF1258D-7D71-462E-899A-895332038374}" destId="{2D02B444-8067-4F2B-BE1C-FB30DFA33E38}" srcOrd="4" destOrd="0" presId="urn:microsoft.com/office/officeart/2005/8/layout/vList5"/>
    <dgm:cxn modelId="{3A4666A4-FE6E-4047-B810-1FB5F3AF574C}" type="presParOf" srcId="{2D02B444-8067-4F2B-BE1C-FB30DFA33E38}" destId="{D516C599-DE5A-42A2-88A9-704EB00499F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i="0" dirty="0" smtClean="0"/>
            <a:t>信息渗透</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i="0" dirty="0" smtClean="0"/>
            <a:t>信息侵权</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i="0" dirty="0" smtClean="0"/>
            <a:t>信息污染</a:t>
          </a:r>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3" custScaleX="277778">
        <dgm:presLayoutVars>
          <dgm:chMax val="1"/>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3" custScaleX="277778">
        <dgm:presLayoutVars>
          <dgm:chMax val="1"/>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3" custScaleX="277778">
        <dgm:presLayoutVars>
          <dgm:chMax val="1"/>
          <dgm:bulletEnabled val="1"/>
        </dgm:presLayoutVars>
      </dgm:prSet>
      <dgm:spPr/>
      <dgm:t>
        <a:bodyPr/>
        <a:lstStyle/>
        <a:p>
          <a:endParaRPr lang="zh-CN" altLang="en-US"/>
        </a:p>
      </dgm:t>
    </dgm:pt>
  </dgm:ptLst>
  <dgm:cxnLst>
    <dgm:cxn modelId="{816BA713-AEA5-4425-A228-C92F2F066478}" type="presOf" srcId="{8164C08B-7FEA-49D1-8EDB-A34D4A5AE13A}" destId="{F4149E3D-D159-4E8D-9645-4C34100CAD08}"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A98FC217-E9BC-4D6C-929F-58FEA136B3DC}" type="presOf" srcId="{9045D98D-C66A-48E7-A245-35B5957A7399}" destId="{D516C599-DE5A-42A2-88A9-704EB00499F1}" srcOrd="0" destOrd="0" presId="urn:microsoft.com/office/officeart/2005/8/layout/vList5"/>
    <dgm:cxn modelId="{B148716B-5847-42C9-84E1-3E9CAEA33ACB}" type="presOf" srcId="{E7B058C8-9F24-4425-9245-540C959E25B2}" destId="{988D9766-81DD-42EA-8025-F35CE451537D}"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83A39DC9-C4D6-45C8-A839-23D42E91E569}" type="presOf" srcId="{7B82EDC0-28C3-4FE7-9893-B4115506E30C}" destId="{1AF1258D-7D71-462E-899A-895332038374}"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BCE2A924-F2CA-4BF0-9DF6-A4E5D58D0236}" type="presParOf" srcId="{1AF1258D-7D71-462E-899A-895332038374}" destId="{464B684D-6A54-4966-A942-B64EFDFA3F3A}" srcOrd="0" destOrd="0" presId="urn:microsoft.com/office/officeart/2005/8/layout/vList5"/>
    <dgm:cxn modelId="{EAC96E94-F381-4C06-9F12-71A145D0DB12}" type="presParOf" srcId="{464B684D-6A54-4966-A942-B64EFDFA3F3A}" destId="{F4149E3D-D159-4E8D-9645-4C34100CAD08}" srcOrd="0" destOrd="0" presId="urn:microsoft.com/office/officeart/2005/8/layout/vList5"/>
    <dgm:cxn modelId="{8EC85627-BE5A-458D-BDEC-B2883E911763}" type="presParOf" srcId="{1AF1258D-7D71-462E-899A-895332038374}" destId="{B15E52DD-BF95-48EF-83BF-64D9AE8A1181}" srcOrd="1" destOrd="0" presId="urn:microsoft.com/office/officeart/2005/8/layout/vList5"/>
    <dgm:cxn modelId="{586E9E96-2C72-47D1-A93B-A9AF7E158E62}" type="presParOf" srcId="{1AF1258D-7D71-462E-899A-895332038374}" destId="{561821EA-E295-47E4-A7EF-0FAE72E8F842}" srcOrd="2" destOrd="0" presId="urn:microsoft.com/office/officeart/2005/8/layout/vList5"/>
    <dgm:cxn modelId="{40233752-A7A4-4FA3-96A8-558ED88EAB9B}" type="presParOf" srcId="{561821EA-E295-47E4-A7EF-0FAE72E8F842}" destId="{988D9766-81DD-42EA-8025-F35CE451537D}" srcOrd="0" destOrd="0" presId="urn:microsoft.com/office/officeart/2005/8/layout/vList5"/>
    <dgm:cxn modelId="{DBAC2E14-2168-4321-BFE9-9ABBA0EE78F4}" type="presParOf" srcId="{1AF1258D-7D71-462E-899A-895332038374}" destId="{84D8518D-A12B-4BCA-84D3-1E1FB4A6F4BC}" srcOrd="3" destOrd="0" presId="urn:microsoft.com/office/officeart/2005/8/layout/vList5"/>
    <dgm:cxn modelId="{9FD20DD3-3F74-449B-A82C-68F20651848E}" type="presParOf" srcId="{1AF1258D-7D71-462E-899A-895332038374}" destId="{2D02B444-8067-4F2B-BE1C-FB30DFA33E38}" srcOrd="4" destOrd="0" presId="urn:microsoft.com/office/officeart/2005/8/layout/vList5"/>
    <dgm:cxn modelId="{F316CAAF-3158-4468-995C-FC02FB5C985B}" type="presParOf" srcId="{2D02B444-8067-4F2B-BE1C-FB30DFA33E38}" destId="{D516C599-DE5A-42A2-88A9-704EB00499F1}"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如北美自信息内容产业，加拿大电子子内容</a:t>
          </a:r>
          <a:r>
            <a:rPr lang="en-US" altLang="en-US" sz="2000" kern="1200" dirty="0" smtClean="0">
              <a:solidFill>
                <a:schemeClr val="tx1">
                  <a:lumMod val="65000"/>
                  <a:lumOff val="35000"/>
                </a:schemeClr>
              </a:solidFill>
              <a:latin typeface="微软雅黑" pitchFamily="34" charset="-122"/>
              <a:ea typeface="微软雅黑" pitchFamily="34" charset="-122"/>
              <a:cs typeface="+mn-cs"/>
            </a:rPr>
            <a:t>(e-content)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，欧盟数字内容</a:t>
          </a:r>
          <a:r>
            <a:rPr lang="en-US" altLang="en-US" sz="2000" kern="1200" dirty="0" smtClean="0">
              <a:solidFill>
                <a:schemeClr val="tx1">
                  <a:lumMod val="65000"/>
                  <a:lumOff val="35000"/>
                </a:schemeClr>
              </a:solidFill>
              <a:latin typeface="微软雅黑" pitchFamily="34" charset="-122"/>
              <a:ea typeface="微软雅黑" pitchFamily="34" charset="-122"/>
              <a:cs typeface="+mn-cs"/>
            </a:rPr>
            <a:t>(Digital content)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等</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smtClean="0">
              <a:latin typeface="微软雅黑" panose="020B0503020204020204" pitchFamily="34" charset="-122"/>
              <a:ea typeface="华康俪金黑W8(P)"/>
            </a:rPr>
            <a:t>媒体角度</a:t>
          </a:r>
          <a:endParaRPr lang="zh-CN" altLang="en-US" sz="3600" dirty="0">
            <a:latin typeface="微软雅黑" panose="020B0503020204020204" pitchFamily="34" charset="-122"/>
            <a:ea typeface="华康俪金黑W8(P)"/>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有日本重视的内容产业</a:t>
          </a:r>
          <a:r>
            <a:rPr lang="en-US" altLang="en-US" sz="2000" kern="1200" dirty="0" smtClean="0">
              <a:solidFill>
                <a:schemeClr val="tx1">
                  <a:lumMod val="65000"/>
                  <a:lumOff val="35000"/>
                </a:schemeClr>
              </a:solidFill>
              <a:latin typeface="微软雅黑" pitchFamily="34" charset="-122"/>
              <a:ea typeface="微软雅黑" pitchFamily="34" charset="-122"/>
              <a:cs typeface="+mn-cs"/>
            </a:rPr>
            <a:t>(content Industry)</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或者英国和澳大利亚推行的创意产业</a:t>
          </a:r>
          <a:r>
            <a:rPr lang="en-US" altLang="en-US" sz="2000" kern="1200" dirty="0" smtClean="0">
              <a:solidFill>
                <a:schemeClr val="tx1">
                  <a:lumMod val="65000"/>
                  <a:lumOff val="35000"/>
                </a:schemeClr>
              </a:solidFill>
              <a:latin typeface="微软雅黑" pitchFamily="34" charset="-122"/>
              <a:ea typeface="微软雅黑" pitchFamily="34" charset="-122"/>
              <a:cs typeface="+mn-cs"/>
            </a:rPr>
            <a:t>(Creative Industry)</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smtClean="0">
              <a:latin typeface="微软雅黑" panose="020B0503020204020204" pitchFamily="34" charset="-122"/>
              <a:ea typeface="华康俪金黑W8(P)"/>
            </a:rPr>
            <a:t>产业角度</a:t>
          </a:r>
          <a:endParaRPr lang="zh-CN" altLang="en-US" sz="3600" dirty="0">
            <a:latin typeface="微软雅黑" panose="020B0503020204020204" pitchFamily="34" charset="-122"/>
            <a:ea typeface="华康俪金黑W8(P)"/>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smtClean="0">
              <a:solidFill>
                <a:schemeClr val="tx1">
                  <a:lumMod val="65000"/>
                  <a:lumOff val="35000"/>
                </a:schemeClr>
              </a:solidFill>
              <a:latin typeface="微软雅黑" pitchFamily="34" charset="-122"/>
              <a:ea typeface="微软雅黑" pitchFamily="34" charset="-122"/>
              <a:cs typeface="+mn-cs"/>
            </a:rPr>
            <a:t>有数字媒体、多媒体、新媒体或者网络媒体。</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华康俪金黑W8(P)"/>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3"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3">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3"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3">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3"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3" custLinFactNeighborY="2294">
        <dgm:presLayoutVars>
          <dgm:bulletEnabled val="1"/>
        </dgm:presLayoutVars>
      </dgm:prSet>
      <dgm:spPr/>
      <dgm:t>
        <a:bodyPr/>
        <a:lstStyle/>
        <a:p>
          <a:endParaRPr lang="zh-CN" altLang="en-US"/>
        </a:p>
      </dgm:t>
    </dgm:pt>
  </dgm:ptLst>
  <dgm:cxnLst>
    <dgm:cxn modelId="{42BE57D1-A478-4DEE-87FC-1FCE9DEE96E7}" type="presOf" srcId="{22B677B6-3E43-4154-B276-2F0542B27522}" destId="{C36456F2-C104-49EC-A4F4-9E741C50E57D}" srcOrd="0" destOrd="0" presId="urn:microsoft.com/office/officeart/2005/8/layout/vList5"/>
    <dgm:cxn modelId="{0E6A4A67-09DB-4116-8088-6CC92F2E0B15}" type="presOf" srcId="{2592691F-9E79-4BC0-87E5-69D7D698006D}" destId="{B384A40A-3548-4A73-A19D-621C79A2EA79}"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0370F4CF-8371-44B2-9707-CC3C1B4D58EE}" type="presOf" srcId="{8164C08B-7FEA-49D1-8EDB-A34D4A5AE13A}" destId="{F4149E3D-D159-4E8D-9645-4C34100CAD08}"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71B5E5B6-7A83-455F-98F6-C0C64E9139F3}" type="presOf" srcId="{9045D98D-C66A-48E7-A245-35B5957A7399}" destId="{D516C599-DE5A-42A2-88A9-704EB00499F1}" srcOrd="0" destOrd="0" presId="urn:microsoft.com/office/officeart/2005/8/layout/vList5"/>
    <dgm:cxn modelId="{7E70C341-0FED-4D55-A932-2203CC33FC33}" type="presOf" srcId="{0D7B64AF-E89E-4F47-93DF-875AC7EA9F80}" destId="{5E312260-BB8C-4259-9A9A-07FD49D660DE}"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ED453A7D-0AAC-4C0E-A044-7151563FCD7A}" type="presOf" srcId="{E7B058C8-9F24-4425-9245-540C959E25B2}" destId="{988D9766-81DD-42EA-8025-F35CE451537D}"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D1FBE8AD-8B2E-439D-8E23-331B4CD88229}" type="presOf" srcId="{7B82EDC0-28C3-4FE7-9893-B4115506E30C}" destId="{1AF1258D-7D71-462E-899A-895332038374}"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7127F9CE-23DC-4337-B819-D02901E99BD8}" type="presParOf" srcId="{1AF1258D-7D71-462E-899A-895332038374}" destId="{464B684D-6A54-4966-A942-B64EFDFA3F3A}" srcOrd="0" destOrd="0" presId="urn:microsoft.com/office/officeart/2005/8/layout/vList5"/>
    <dgm:cxn modelId="{A32407F3-70A5-4A62-9347-F45CBFAB5B48}" type="presParOf" srcId="{464B684D-6A54-4966-A942-B64EFDFA3F3A}" destId="{F4149E3D-D159-4E8D-9645-4C34100CAD08}" srcOrd="0" destOrd="0" presId="urn:microsoft.com/office/officeart/2005/8/layout/vList5"/>
    <dgm:cxn modelId="{556BC9CC-85A0-4D2C-AE55-3418ED8676A4}" type="presParOf" srcId="{464B684D-6A54-4966-A942-B64EFDFA3F3A}" destId="{5E312260-BB8C-4259-9A9A-07FD49D660DE}" srcOrd="1" destOrd="0" presId="urn:microsoft.com/office/officeart/2005/8/layout/vList5"/>
    <dgm:cxn modelId="{4CAB9DDA-6B9F-4F3C-BD80-29DCF0F6424B}" type="presParOf" srcId="{1AF1258D-7D71-462E-899A-895332038374}" destId="{B15E52DD-BF95-48EF-83BF-64D9AE8A1181}" srcOrd="1" destOrd="0" presId="urn:microsoft.com/office/officeart/2005/8/layout/vList5"/>
    <dgm:cxn modelId="{BD652DB5-BD68-4B2F-9BED-466D83A7491F}" type="presParOf" srcId="{1AF1258D-7D71-462E-899A-895332038374}" destId="{561821EA-E295-47E4-A7EF-0FAE72E8F842}" srcOrd="2" destOrd="0" presId="urn:microsoft.com/office/officeart/2005/8/layout/vList5"/>
    <dgm:cxn modelId="{36929624-65FF-453B-8603-73A60B904B12}" type="presParOf" srcId="{561821EA-E295-47E4-A7EF-0FAE72E8F842}" destId="{988D9766-81DD-42EA-8025-F35CE451537D}" srcOrd="0" destOrd="0" presId="urn:microsoft.com/office/officeart/2005/8/layout/vList5"/>
    <dgm:cxn modelId="{E75FB9FE-4725-4A96-9C15-1DF3A81FCF02}" type="presParOf" srcId="{561821EA-E295-47E4-A7EF-0FAE72E8F842}" destId="{C36456F2-C104-49EC-A4F4-9E741C50E57D}" srcOrd="1" destOrd="0" presId="urn:microsoft.com/office/officeart/2005/8/layout/vList5"/>
    <dgm:cxn modelId="{AD2BDC3D-206F-445E-9FA5-D657247EE153}" type="presParOf" srcId="{1AF1258D-7D71-462E-899A-895332038374}" destId="{84D8518D-A12B-4BCA-84D3-1E1FB4A6F4BC}" srcOrd="3" destOrd="0" presId="urn:microsoft.com/office/officeart/2005/8/layout/vList5"/>
    <dgm:cxn modelId="{D3DFDE06-692E-44E3-85AA-8F70FA98A208}" type="presParOf" srcId="{1AF1258D-7D71-462E-899A-895332038374}" destId="{2D02B444-8067-4F2B-BE1C-FB30DFA33E38}" srcOrd="4" destOrd="0" presId="urn:microsoft.com/office/officeart/2005/8/layout/vList5"/>
    <dgm:cxn modelId="{4FE6C559-2562-4A5D-AB1F-F81A00FD42FF}" type="presParOf" srcId="{2D02B444-8067-4F2B-BE1C-FB30DFA33E38}" destId="{D516C599-DE5A-42A2-88A9-704EB00499F1}" srcOrd="0" destOrd="0" presId="urn:microsoft.com/office/officeart/2005/8/layout/vList5"/>
    <dgm:cxn modelId="{387058F7-9CFF-474A-9BD9-782486D4ED9E}"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7967A7D8-E513-4D1C-9920-C2402249C294}">
      <dgm:prSet phldrT="[文本]" custT="1"/>
      <dgm:spPr/>
      <dgm:t>
        <a:bodyPr/>
        <a:lstStyle/>
        <a:p>
          <a:r>
            <a:rPr lang="zh-CN" altLang="en-US" sz="3600" dirty="0" smtClean="0">
              <a:latin typeface="微软雅黑" panose="020B0503020204020204" pitchFamily="34" charset="-122"/>
              <a:ea typeface="华康俪金黑W8(P)"/>
            </a:rPr>
            <a:t>数字传媒行业</a:t>
          </a:r>
          <a:endParaRPr lang="zh-CN" altLang="en-US" sz="3600" dirty="0">
            <a:latin typeface="微软雅黑" panose="020B0503020204020204" pitchFamily="34" charset="-122"/>
            <a:ea typeface="华康俪金黑W8(P)"/>
          </a:endParaRPr>
        </a:p>
      </dgm:t>
    </dgm:pt>
    <dgm:pt modelId="{E0B8355D-4D8B-476A-ADF3-987A277808D6}" type="parTrans" cxnId="{F42CB0C1-53F5-4334-A905-D3D34D471AE5}">
      <dgm:prSet/>
      <dgm:spPr/>
      <dgm:t>
        <a:bodyPr/>
        <a:lstStyle/>
        <a:p>
          <a:endParaRPr lang="zh-CN" altLang="en-US"/>
        </a:p>
      </dgm:t>
    </dgm:pt>
    <dgm:pt modelId="{0CBD4A7E-9CD8-4BA4-8566-2184756FE76F}" type="sibTrans" cxnId="{F42CB0C1-53F5-4334-A905-D3D34D471AE5}">
      <dgm:prSet/>
      <dgm:spPr/>
      <dgm:t>
        <a:bodyPr/>
        <a:lstStyle/>
        <a:p>
          <a:endParaRPr lang="zh-CN" altLang="en-US"/>
        </a:p>
      </dgm:t>
    </dgm:pt>
    <dgm:pt modelId="{3494C2E5-F293-4385-BB16-1A6292747AAF}">
      <dgm:prSet phldrT="[文本]" custT="1"/>
      <dgm:spPr/>
      <dgm:t>
        <a:bodyPr/>
        <a:lstStyle/>
        <a:p>
          <a:r>
            <a:rPr lang="zh-CN" altLang="en-US" sz="3600" smtClean="0">
              <a:latin typeface="微软雅黑" panose="020B0503020204020204" pitchFamily="34" charset="-122"/>
              <a:ea typeface="华康俪金黑W8(P)"/>
            </a:rPr>
            <a:t>数字娱乐行业</a:t>
          </a:r>
          <a:endParaRPr lang="zh-CN" altLang="en-US" sz="3600" dirty="0">
            <a:latin typeface="微软雅黑" panose="020B0503020204020204" pitchFamily="34" charset="-122"/>
            <a:ea typeface="华康俪金黑W8(P)"/>
          </a:endParaRPr>
        </a:p>
      </dgm:t>
    </dgm:pt>
    <dgm:pt modelId="{CA02C9E4-9500-4A25-A8EE-7B9E31FCE69B}" type="parTrans" cxnId="{7B59AA29-5BCF-43A5-85E7-92D861CEDE90}">
      <dgm:prSet/>
      <dgm:spPr/>
      <dgm:t>
        <a:bodyPr/>
        <a:lstStyle/>
        <a:p>
          <a:endParaRPr lang="zh-CN" altLang="en-US"/>
        </a:p>
      </dgm:t>
    </dgm:pt>
    <dgm:pt modelId="{BF0B0AE7-59F5-4E6C-B35A-3BC28211FD20}" type="sibTrans" cxnId="{7B59AA29-5BCF-43A5-85E7-92D861CEDE90}">
      <dgm:prSet/>
      <dgm:spPr/>
      <dgm:t>
        <a:bodyPr/>
        <a:lstStyle/>
        <a:p>
          <a:endParaRPr lang="zh-CN" altLang="en-US"/>
        </a:p>
      </dgm:t>
    </dgm:pt>
    <dgm:pt modelId="{B8D5FBE1-AD8B-4C7F-B2E8-DCBA013467AA}">
      <dgm:prSet phldrT="[文本]" custT="1"/>
      <dgm:spPr/>
      <dgm:t>
        <a:bodyPr/>
        <a:lstStyle/>
        <a:p>
          <a:r>
            <a:rPr lang="zh-CN" altLang="en-US" sz="3600" dirty="0" smtClean="0">
              <a:latin typeface="微软雅黑" panose="020B0503020204020204" pitchFamily="34" charset="-122"/>
              <a:ea typeface="华康俪金黑W8(P)"/>
            </a:rPr>
            <a:t>数字学习行业</a:t>
          </a:r>
          <a:endParaRPr lang="zh-CN" altLang="en-US" sz="3600" dirty="0">
            <a:latin typeface="微软雅黑" panose="020B0503020204020204" pitchFamily="34" charset="-122"/>
            <a:ea typeface="华康俪金黑W8(P)"/>
          </a:endParaRPr>
        </a:p>
      </dgm:t>
    </dgm:pt>
    <dgm:pt modelId="{E2C9CBC5-5C81-407D-989F-925B79FEC6E3}" type="parTrans" cxnId="{3FA1B336-619E-4B34-BB2F-D9931BD200E6}">
      <dgm:prSet/>
      <dgm:spPr/>
      <dgm:t>
        <a:bodyPr/>
        <a:lstStyle/>
        <a:p>
          <a:endParaRPr lang="zh-CN" altLang="en-US"/>
        </a:p>
      </dgm:t>
    </dgm:pt>
    <dgm:pt modelId="{1D7B628F-5982-4F99-87EE-BE773E10AC0F}" type="sibTrans" cxnId="{3FA1B336-619E-4B34-BB2F-D9931BD200E6}">
      <dgm:prSet/>
      <dgm:spPr/>
      <dgm:t>
        <a:bodyPr/>
        <a:lstStyle/>
        <a:p>
          <a:endParaRPr lang="zh-CN" altLang="en-US"/>
        </a:p>
      </dgm:t>
    </dgm:pt>
    <dgm:pt modelId="{FE17F4B3-DE5A-429A-9B39-DD1914621B00}">
      <dgm:prSet phldrT="[文本]" custT="1"/>
      <dgm:spPr/>
      <dgm:t>
        <a:bodyPr/>
        <a:lstStyle/>
        <a:p>
          <a:r>
            <a:rPr lang="zh-CN" altLang="en-US" sz="3600" dirty="0" smtClean="0">
              <a:latin typeface="微软雅黑" panose="020B0503020204020204" pitchFamily="34" charset="-122"/>
              <a:ea typeface="华康俪金黑W8(P)"/>
            </a:rPr>
            <a:t>数字出版行业</a:t>
          </a:r>
          <a:endParaRPr lang="zh-CN" altLang="en-US" sz="3600" dirty="0">
            <a:latin typeface="微软雅黑" panose="020B0503020204020204" pitchFamily="34" charset="-122"/>
            <a:ea typeface="华康俪金黑W8(P)"/>
          </a:endParaRPr>
        </a:p>
      </dgm:t>
    </dgm:pt>
    <dgm:pt modelId="{0CD6E5C9-CC15-4713-A0CA-7B61358B270A}" type="parTrans" cxnId="{9358DE25-73F1-40FD-B495-05DFE36F4C3E}">
      <dgm:prSet/>
      <dgm:spPr/>
      <dgm:t>
        <a:bodyPr/>
        <a:lstStyle/>
        <a:p>
          <a:endParaRPr lang="zh-CN" altLang="en-US"/>
        </a:p>
      </dgm:t>
    </dgm:pt>
    <dgm:pt modelId="{5EB729CC-C309-4D50-A32D-725D74F1E1A3}" type="sibTrans" cxnId="{9358DE25-73F1-40FD-B495-05DFE36F4C3E}">
      <dgm:prSet/>
      <dgm:spPr/>
      <dgm:t>
        <a:bodyPr/>
        <a:lstStyle/>
        <a:p>
          <a:endParaRPr lang="zh-CN" altLang="en-US"/>
        </a:p>
      </dgm:t>
    </dgm:pt>
    <dgm:pt modelId="{C9C2EDBD-716C-451C-BCA5-EB51A3E206E5}">
      <dgm:prSet phldrT="[文本]" custT="1"/>
      <dgm:spPr/>
      <dgm:t>
        <a:bodyPr/>
        <a:lstStyle/>
        <a:p>
          <a:r>
            <a:rPr lang="zh-CN" altLang="en-US" sz="3600" dirty="0" smtClean="0">
              <a:latin typeface="微软雅黑" panose="020B0503020204020204" pitchFamily="34" charset="-122"/>
              <a:ea typeface="华康俪金黑W8(P)"/>
            </a:rPr>
            <a:t>面向专业应用的数字内容服务行业</a:t>
          </a:r>
          <a:endParaRPr lang="zh-CN" altLang="en-US" sz="3600" dirty="0">
            <a:latin typeface="微软雅黑" panose="020B0503020204020204" pitchFamily="34" charset="-122"/>
            <a:ea typeface="华康俪金黑W8(P)"/>
          </a:endParaRPr>
        </a:p>
      </dgm:t>
    </dgm:pt>
    <dgm:pt modelId="{8BF7482E-7D10-4601-9B2C-E2030BB3BD55}" type="parTrans" cxnId="{84D3BD65-CC0D-41DF-B67B-F23008E1AE6C}">
      <dgm:prSet/>
      <dgm:spPr/>
      <dgm:t>
        <a:bodyPr/>
        <a:lstStyle/>
        <a:p>
          <a:endParaRPr lang="zh-CN" altLang="en-US"/>
        </a:p>
      </dgm:t>
    </dgm:pt>
    <dgm:pt modelId="{2812EE80-5881-4D5A-AA27-405E80149830}" type="sibTrans" cxnId="{84D3BD65-CC0D-41DF-B67B-F23008E1AE6C}">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814C70CD-A6DF-4654-A911-5E97A1D9074E}" type="pres">
      <dgm:prSet presAssocID="{7967A7D8-E513-4D1C-9920-C2402249C294}" presName="linNode" presStyleCnt="0"/>
      <dgm:spPr/>
    </dgm:pt>
    <dgm:pt modelId="{157E0D95-4FAD-4C1E-B6A9-067D8596A7E5}" type="pres">
      <dgm:prSet presAssocID="{7967A7D8-E513-4D1C-9920-C2402249C294}" presName="parentText" presStyleLbl="node1" presStyleIdx="0" presStyleCnt="5" custScaleX="190482">
        <dgm:presLayoutVars>
          <dgm:chMax val="1"/>
          <dgm:bulletEnabled val="1"/>
        </dgm:presLayoutVars>
      </dgm:prSet>
      <dgm:spPr/>
      <dgm:t>
        <a:bodyPr/>
        <a:lstStyle/>
        <a:p>
          <a:endParaRPr lang="zh-CN" altLang="en-US"/>
        </a:p>
      </dgm:t>
    </dgm:pt>
    <dgm:pt modelId="{47284655-9F2A-4729-98D3-097DD2BF8190}" type="pres">
      <dgm:prSet presAssocID="{0CBD4A7E-9CD8-4BA4-8566-2184756FE76F}" presName="sp" presStyleCnt="0"/>
      <dgm:spPr/>
    </dgm:pt>
    <dgm:pt modelId="{62C6DB16-D0DA-412A-8DB2-D177D81F8BAB}" type="pres">
      <dgm:prSet presAssocID="{3494C2E5-F293-4385-BB16-1A6292747AAF}" presName="linNode" presStyleCnt="0"/>
      <dgm:spPr/>
    </dgm:pt>
    <dgm:pt modelId="{BCDDB4DF-E34A-4C66-8EAC-818CFBF3492C}" type="pres">
      <dgm:prSet presAssocID="{3494C2E5-F293-4385-BB16-1A6292747AAF}" presName="parentText" presStyleLbl="node1" presStyleIdx="1" presStyleCnt="5" custScaleX="190482">
        <dgm:presLayoutVars>
          <dgm:chMax val="1"/>
          <dgm:bulletEnabled val="1"/>
        </dgm:presLayoutVars>
      </dgm:prSet>
      <dgm:spPr/>
      <dgm:t>
        <a:bodyPr/>
        <a:lstStyle/>
        <a:p>
          <a:endParaRPr lang="zh-CN" altLang="en-US"/>
        </a:p>
      </dgm:t>
    </dgm:pt>
    <dgm:pt modelId="{A530FE72-B9B6-4727-BF2F-2538643AC29F}" type="pres">
      <dgm:prSet presAssocID="{BF0B0AE7-59F5-4E6C-B35A-3BC28211FD20}" presName="sp" presStyleCnt="0"/>
      <dgm:spPr/>
    </dgm:pt>
    <dgm:pt modelId="{72BF5E15-1321-4FC2-9865-7CC6FC6861A2}" type="pres">
      <dgm:prSet presAssocID="{B8D5FBE1-AD8B-4C7F-B2E8-DCBA013467AA}" presName="linNode" presStyleCnt="0"/>
      <dgm:spPr/>
    </dgm:pt>
    <dgm:pt modelId="{F0CC7FFE-D7BE-4F18-A949-2793FA368FE2}" type="pres">
      <dgm:prSet presAssocID="{B8D5FBE1-AD8B-4C7F-B2E8-DCBA013467AA}" presName="parentText" presStyleLbl="node1" presStyleIdx="2" presStyleCnt="5" custScaleX="190482">
        <dgm:presLayoutVars>
          <dgm:chMax val="1"/>
          <dgm:bulletEnabled val="1"/>
        </dgm:presLayoutVars>
      </dgm:prSet>
      <dgm:spPr/>
      <dgm:t>
        <a:bodyPr/>
        <a:lstStyle/>
        <a:p>
          <a:endParaRPr lang="zh-CN" altLang="en-US"/>
        </a:p>
      </dgm:t>
    </dgm:pt>
    <dgm:pt modelId="{CA1E6933-8394-4B2B-8D0D-F89FAC261ACE}" type="pres">
      <dgm:prSet presAssocID="{1D7B628F-5982-4F99-87EE-BE773E10AC0F}" presName="sp" presStyleCnt="0"/>
      <dgm:spPr/>
    </dgm:pt>
    <dgm:pt modelId="{883B34B0-617B-477B-9ECB-EFA850BD2355}" type="pres">
      <dgm:prSet presAssocID="{FE17F4B3-DE5A-429A-9B39-DD1914621B00}" presName="linNode" presStyleCnt="0"/>
      <dgm:spPr/>
    </dgm:pt>
    <dgm:pt modelId="{9F727F51-87DB-4E27-B01B-0EF6049A7929}" type="pres">
      <dgm:prSet presAssocID="{FE17F4B3-DE5A-429A-9B39-DD1914621B00}" presName="parentText" presStyleLbl="node1" presStyleIdx="3" presStyleCnt="5" custScaleX="189756">
        <dgm:presLayoutVars>
          <dgm:chMax val="1"/>
          <dgm:bulletEnabled val="1"/>
        </dgm:presLayoutVars>
      </dgm:prSet>
      <dgm:spPr/>
      <dgm:t>
        <a:bodyPr/>
        <a:lstStyle/>
        <a:p>
          <a:endParaRPr lang="zh-CN" altLang="en-US"/>
        </a:p>
      </dgm:t>
    </dgm:pt>
    <dgm:pt modelId="{52954BF5-C3DE-4431-8D8B-035A17B0F189}" type="pres">
      <dgm:prSet presAssocID="{5EB729CC-C309-4D50-A32D-725D74F1E1A3}" presName="sp" presStyleCnt="0"/>
      <dgm:spPr/>
    </dgm:pt>
    <dgm:pt modelId="{0BADA5E3-1CDD-4028-A5DC-31DBB3AB6022}" type="pres">
      <dgm:prSet presAssocID="{C9C2EDBD-716C-451C-BCA5-EB51A3E206E5}" presName="linNode" presStyleCnt="0"/>
      <dgm:spPr/>
    </dgm:pt>
    <dgm:pt modelId="{DF41D51A-18BF-4226-8F63-C9A15BCD8E95}" type="pres">
      <dgm:prSet presAssocID="{C9C2EDBD-716C-451C-BCA5-EB51A3E206E5}" presName="parentText" presStyleLbl="node1" presStyleIdx="4" presStyleCnt="5" custScaleX="189756">
        <dgm:presLayoutVars>
          <dgm:chMax val="1"/>
          <dgm:bulletEnabled val="1"/>
        </dgm:presLayoutVars>
      </dgm:prSet>
      <dgm:spPr/>
      <dgm:t>
        <a:bodyPr/>
        <a:lstStyle/>
        <a:p>
          <a:endParaRPr lang="zh-CN" altLang="en-US"/>
        </a:p>
      </dgm:t>
    </dgm:pt>
  </dgm:ptLst>
  <dgm:cxnLst>
    <dgm:cxn modelId="{9C15CB0A-4F9F-416B-AA6C-DE12ED1A997C}" type="presOf" srcId="{3494C2E5-F293-4385-BB16-1A6292747AAF}" destId="{BCDDB4DF-E34A-4C66-8EAC-818CFBF3492C}" srcOrd="0" destOrd="0" presId="urn:microsoft.com/office/officeart/2005/8/layout/vList5"/>
    <dgm:cxn modelId="{3FA1B336-619E-4B34-BB2F-D9931BD200E6}" srcId="{7B82EDC0-28C3-4FE7-9893-B4115506E30C}" destId="{B8D5FBE1-AD8B-4C7F-B2E8-DCBA013467AA}" srcOrd="2" destOrd="0" parTransId="{E2C9CBC5-5C81-407D-989F-925B79FEC6E3}" sibTransId="{1D7B628F-5982-4F99-87EE-BE773E10AC0F}"/>
    <dgm:cxn modelId="{9358DE25-73F1-40FD-B495-05DFE36F4C3E}" srcId="{7B82EDC0-28C3-4FE7-9893-B4115506E30C}" destId="{FE17F4B3-DE5A-429A-9B39-DD1914621B00}" srcOrd="3" destOrd="0" parTransId="{0CD6E5C9-CC15-4713-A0CA-7B61358B270A}" sibTransId="{5EB729CC-C309-4D50-A32D-725D74F1E1A3}"/>
    <dgm:cxn modelId="{DD437FAD-7B29-4BC8-AF75-AC866DF7BE78}" type="presOf" srcId="{7967A7D8-E513-4D1C-9920-C2402249C294}" destId="{157E0D95-4FAD-4C1E-B6A9-067D8596A7E5}" srcOrd="0" destOrd="0" presId="urn:microsoft.com/office/officeart/2005/8/layout/vList5"/>
    <dgm:cxn modelId="{F42CB0C1-53F5-4334-A905-D3D34D471AE5}" srcId="{7B82EDC0-28C3-4FE7-9893-B4115506E30C}" destId="{7967A7D8-E513-4D1C-9920-C2402249C294}" srcOrd="0" destOrd="0" parTransId="{E0B8355D-4D8B-476A-ADF3-987A277808D6}" sibTransId="{0CBD4A7E-9CD8-4BA4-8566-2184756FE76F}"/>
    <dgm:cxn modelId="{51035824-D160-45DA-8C3C-DD4DEB3F6F75}" type="presOf" srcId="{FE17F4B3-DE5A-429A-9B39-DD1914621B00}" destId="{9F727F51-87DB-4E27-B01B-0EF6049A7929}" srcOrd="0" destOrd="0" presId="urn:microsoft.com/office/officeart/2005/8/layout/vList5"/>
    <dgm:cxn modelId="{7B59AA29-5BCF-43A5-85E7-92D861CEDE90}" srcId="{7B82EDC0-28C3-4FE7-9893-B4115506E30C}" destId="{3494C2E5-F293-4385-BB16-1A6292747AAF}" srcOrd="1" destOrd="0" parTransId="{CA02C9E4-9500-4A25-A8EE-7B9E31FCE69B}" sibTransId="{BF0B0AE7-59F5-4E6C-B35A-3BC28211FD20}"/>
    <dgm:cxn modelId="{521FD749-410C-45E1-BCB6-E1A04E782088}" type="presOf" srcId="{B8D5FBE1-AD8B-4C7F-B2E8-DCBA013467AA}" destId="{F0CC7FFE-D7BE-4F18-A949-2793FA368FE2}" srcOrd="0" destOrd="0" presId="urn:microsoft.com/office/officeart/2005/8/layout/vList5"/>
    <dgm:cxn modelId="{E0A3FE4B-C993-4F1E-854E-3286FEB1D2EB}" type="presOf" srcId="{C9C2EDBD-716C-451C-BCA5-EB51A3E206E5}" destId="{DF41D51A-18BF-4226-8F63-C9A15BCD8E95}" srcOrd="0" destOrd="0" presId="urn:microsoft.com/office/officeart/2005/8/layout/vList5"/>
    <dgm:cxn modelId="{84D3BD65-CC0D-41DF-B67B-F23008E1AE6C}" srcId="{7B82EDC0-28C3-4FE7-9893-B4115506E30C}" destId="{C9C2EDBD-716C-451C-BCA5-EB51A3E206E5}" srcOrd="4" destOrd="0" parTransId="{8BF7482E-7D10-4601-9B2C-E2030BB3BD55}" sibTransId="{2812EE80-5881-4D5A-AA27-405E80149830}"/>
    <dgm:cxn modelId="{DDEE01DA-9CE6-461C-A046-9749DA8DEAE3}" type="presOf" srcId="{7B82EDC0-28C3-4FE7-9893-B4115506E30C}" destId="{1AF1258D-7D71-462E-899A-895332038374}" srcOrd="0" destOrd="0" presId="urn:microsoft.com/office/officeart/2005/8/layout/vList5"/>
    <dgm:cxn modelId="{2ABC104D-4FDE-4518-8B4C-C42C003C1B5E}" type="presParOf" srcId="{1AF1258D-7D71-462E-899A-895332038374}" destId="{814C70CD-A6DF-4654-A911-5E97A1D9074E}" srcOrd="0" destOrd="0" presId="urn:microsoft.com/office/officeart/2005/8/layout/vList5"/>
    <dgm:cxn modelId="{79FCD702-1302-4770-BCD3-ED3030F4A255}" type="presParOf" srcId="{814C70CD-A6DF-4654-A911-5E97A1D9074E}" destId="{157E0D95-4FAD-4C1E-B6A9-067D8596A7E5}" srcOrd="0" destOrd="0" presId="urn:microsoft.com/office/officeart/2005/8/layout/vList5"/>
    <dgm:cxn modelId="{8A29028E-9AD7-43D7-854D-B1B0030C66CD}" type="presParOf" srcId="{1AF1258D-7D71-462E-899A-895332038374}" destId="{47284655-9F2A-4729-98D3-097DD2BF8190}" srcOrd="1" destOrd="0" presId="urn:microsoft.com/office/officeart/2005/8/layout/vList5"/>
    <dgm:cxn modelId="{4B8622BA-F721-4DBF-951A-592CCEDDBE5F}" type="presParOf" srcId="{1AF1258D-7D71-462E-899A-895332038374}" destId="{62C6DB16-D0DA-412A-8DB2-D177D81F8BAB}" srcOrd="2" destOrd="0" presId="urn:microsoft.com/office/officeart/2005/8/layout/vList5"/>
    <dgm:cxn modelId="{B511A6C1-38BB-432F-B2FB-DF85DE32267F}" type="presParOf" srcId="{62C6DB16-D0DA-412A-8DB2-D177D81F8BAB}" destId="{BCDDB4DF-E34A-4C66-8EAC-818CFBF3492C}" srcOrd="0" destOrd="0" presId="urn:microsoft.com/office/officeart/2005/8/layout/vList5"/>
    <dgm:cxn modelId="{EC82AB8A-FA81-4BF3-97C2-5A81ED2CD8E5}" type="presParOf" srcId="{1AF1258D-7D71-462E-899A-895332038374}" destId="{A530FE72-B9B6-4727-BF2F-2538643AC29F}" srcOrd="3" destOrd="0" presId="urn:microsoft.com/office/officeart/2005/8/layout/vList5"/>
    <dgm:cxn modelId="{F1F61ED6-95E2-4E10-B6D3-1388997324DE}" type="presParOf" srcId="{1AF1258D-7D71-462E-899A-895332038374}" destId="{72BF5E15-1321-4FC2-9865-7CC6FC6861A2}" srcOrd="4" destOrd="0" presId="urn:microsoft.com/office/officeart/2005/8/layout/vList5"/>
    <dgm:cxn modelId="{D2597F55-2AB2-4FEE-B436-0F2E0B29943D}" type="presParOf" srcId="{72BF5E15-1321-4FC2-9865-7CC6FC6861A2}" destId="{F0CC7FFE-D7BE-4F18-A949-2793FA368FE2}" srcOrd="0" destOrd="0" presId="urn:microsoft.com/office/officeart/2005/8/layout/vList5"/>
    <dgm:cxn modelId="{A1206E39-A732-479E-A3A5-B1AA580A4F61}" type="presParOf" srcId="{1AF1258D-7D71-462E-899A-895332038374}" destId="{CA1E6933-8394-4B2B-8D0D-F89FAC261ACE}" srcOrd="5" destOrd="0" presId="urn:microsoft.com/office/officeart/2005/8/layout/vList5"/>
    <dgm:cxn modelId="{25FED701-3D7B-4D7D-B6C8-F2934FFAD2C7}" type="presParOf" srcId="{1AF1258D-7D71-462E-899A-895332038374}" destId="{883B34B0-617B-477B-9ECB-EFA850BD2355}" srcOrd="6" destOrd="0" presId="urn:microsoft.com/office/officeart/2005/8/layout/vList5"/>
    <dgm:cxn modelId="{A62B43CB-2B29-4CBF-9C6D-69D8894910C3}" type="presParOf" srcId="{883B34B0-617B-477B-9ECB-EFA850BD2355}" destId="{9F727F51-87DB-4E27-B01B-0EF6049A7929}" srcOrd="0" destOrd="0" presId="urn:microsoft.com/office/officeart/2005/8/layout/vList5"/>
    <dgm:cxn modelId="{28E62FD7-15D7-4DC7-A75B-43CC63ED93B1}" type="presParOf" srcId="{1AF1258D-7D71-462E-899A-895332038374}" destId="{52954BF5-C3DE-4431-8D8B-035A17B0F189}" srcOrd="7" destOrd="0" presId="urn:microsoft.com/office/officeart/2005/8/layout/vList5"/>
    <dgm:cxn modelId="{FC013DB5-1A36-4B50-9794-78A78388CC40}" type="presParOf" srcId="{1AF1258D-7D71-462E-899A-895332038374}" destId="{0BADA5E3-1CDD-4028-A5DC-31DBB3AB6022}" srcOrd="8" destOrd="0" presId="urn:microsoft.com/office/officeart/2005/8/layout/vList5"/>
    <dgm:cxn modelId="{43B46A7A-BE2A-4E26-A829-226A254105CB}" type="presParOf" srcId="{0BADA5E3-1CDD-4028-A5DC-31DBB3AB6022}" destId="{DF41D51A-18BF-4226-8F63-C9A15BCD8E95}"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5361621" y="-4138350"/>
          <a:ext cx="1336343" cy="961305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是指对网络与信息系统的电磁装备的保护。重点保护的是网络与信息系统的机密性、生存性、可用性等属性；涉及的是动力安全、环境安全、电磁安全、介质安全、设备安全、人员安全等；主要采取的措施是可靠的供电系统、防护体系、电磁屏蔽、容灾备份、管理体系等。</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1223268" y="65238"/>
        <a:ext cx="9547815" cy="1205873"/>
      </dsp:txXfrm>
    </dsp:sp>
    <dsp:sp modelId="{F4149E3D-D159-4E8D-9645-4C34100CAD08}">
      <dsp:nvSpPr>
        <dsp:cNvPr id="0" name=""/>
        <dsp:cNvSpPr/>
      </dsp:nvSpPr>
      <dsp:spPr>
        <a:xfrm>
          <a:off x="169823" y="3443"/>
          <a:ext cx="1053444" cy="1329462"/>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华康俪金黑W8(P)"/>
            </a:rPr>
            <a:t>物理安全</a:t>
          </a:r>
          <a:endParaRPr lang="zh-CN" altLang="en-US" sz="2800" kern="1200" dirty="0">
            <a:latin typeface="微软雅黑" panose="020B0503020204020204" pitchFamily="34" charset="-122"/>
            <a:ea typeface="华康俪金黑W8(P)"/>
          </a:endParaRPr>
        </a:p>
      </dsp:txBody>
      <dsp:txXfrm>
        <a:off x="221248" y="54868"/>
        <a:ext cx="950594" cy="1226612"/>
      </dsp:txXfrm>
    </dsp:sp>
    <dsp:sp modelId="{C36456F2-C104-49EC-A4F4-9E741C50E57D}">
      <dsp:nvSpPr>
        <dsp:cNvPr id="0" name=""/>
        <dsp:cNvSpPr/>
      </dsp:nvSpPr>
      <dsp:spPr>
        <a:xfrm rot="5400000">
          <a:off x="5569487" y="-2751373"/>
          <a:ext cx="1063570" cy="9637849"/>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是指对网络与信息系统的运行过程和运行状态的保护。主要涉及网络与信息系统的可控性、可用性等；所面对的威胁包括系统资源消耗、非法侵占与控制系统、安全漏洞的恶意利用等；主要的保护方式有应急响应、入侵检测、漏洞扫描等。</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1282348" y="1587685"/>
        <a:ext cx="9585930" cy="959732"/>
      </dsp:txXfrm>
    </dsp:sp>
    <dsp:sp modelId="{988D9766-81DD-42EA-8025-F35CE451537D}">
      <dsp:nvSpPr>
        <dsp:cNvPr id="0" name=""/>
        <dsp:cNvSpPr/>
      </dsp:nvSpPr>
      <dsp:spPr>
        <a:xfrm>
          <a:off x="169823" y="1402819"/>
          <a:ext cx="1112524" cy="1329462"/>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华康俪金黑W8(P)"/>
            </a:rPr>
            <a:t>运行安全</a:t>
          </a:r>
          <a:endParaRPr lang="zh-CN" altLang="en-US" sz="2800" kern="1200" dirty="0">
            <a:latin typeface="微软雅黑" panose="020B0503020204020204" pitchFamily="34" charset="-122"/>
            <a:ea typeface="华康俪金黑W8(P)"/>
          </a:endParaRPr>
        </a:p>
      </dsp:txBody>
      <dsp:txXfrm>
        <a:off x="224132" y="1457128"/>
        <a:ext cx="1003906" cy="1220844"/>
      </dsp:txXfrm>
    </dsp:sp>
    <dsp:sp modelId="{B384A40A-3548-4A73-A19D-621C79A2EA79}">
      <dsp:nvSpPr>
        <dsp:cNvPr id="0" name=""/>
        <dsp:cNvSpPr/>
      </dsp:nvSpPr>
      <dsp:spPr>
        <a:xfrm rot="5400000">
          <a:off x="5352937" y="-1306515"/>
          <a:ext cx="1412070" cy="967140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是指对信息在数据处理、存储、传输、显示等过程中的保护，使得在数据处理层面保障信息能够依据授权使用，不被窃取、篡改、冒充、抵赖。主要涉及信息的机密性、完整性、真实性、不可抵赖性等可鉴别性属性；主要的保护方式有加密、数字签名、完整性验证、认证、防抵赖等。</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1223269" y="2892085"/>
        <a:ext cx="9602474" cy="1274206"/>
      </dsp:txXfrm>
    </dsp:sp>
    <dsp:sp modelId="{D516C599-DE5A-42A2-88A9-704EB00499F1}">
      <dsp:nvSpPr>
        <dsp:cNvPr id="0" name=""/>
        <dsp:cNvSpPr/>
      </dsp:nvSpPr>
      <dsp:spPr>
        <a:xfrm>
          <a:off x="169823" y="2840058"/>
          <a:ext cx="1053444" cy="1329462"/>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华康俪金黑W8(P)"/>
            </a:rPr>
            <a:t>数据安全</a:t>
          </a:r>
          <a:endParaRPr lang="zh-CN" altLang="en-US" sz="2800" kern="1200" dirty="0">
            <a:latin typeface="微软雅黑" panose="020B0503020204020204" pitchFamily="34" charset="-122"/>
            <a:ea typeface="华康俪金黑W8(P)"/>
          </a:endParaRPr>
        </a:p>
      </dsp:txBody>
      <dsp:txXfrm>
        <a:off x="221248" y="2891483"/>
        <a:ext cx="950594" cy="1226612"/>
      </dsp:txXfrm>
    </dsp:sp>
    <dsp:sp modelId="{1F0D7FAF-2C3A-41BB-B40E-71733DC8AA53}">
      <dsp:nvSpPr>
        <dsp:cNvPr id="0" name=""/>
        <dsp:cNvSpPr/>
      </dsp:nvSpPr>
      <dsp:spPr>
        <a:xfrm rot="5400000">
          <a:off x="5401081" y="99485"/>
          <a:ext cx="1330813" cy="9686439"/>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lumMod val="65000"/>
                  <a:lumOff val="35000"/>
                </a:schemeClr>
              </a:solidFill>
              <a:latin typeface="微软雅黑" pitchFamily="34" charset="-122"/>
              <a:ea typeface="微软雅黑" pitchFamily="34" charset="-122"/>
              <a:cs typeface="+mn-cs"/>
            </a:rPr>
            <a:t>是指对信息真实内容的隐藏、发现、选择性阻断。主要涉及信息的机密性、可控性、特殊性等；所面对的主要问题包括发现所隐藏的信息的真实内容、阻断所指定的信息、挖掘所关心的信息；主要的处置手段是信息识别与挖掘技术、过滤技术、隐藏技术等。通过“净、建、管、享、用”实现信息内容治理。</a:t>
          </a:r>
          <a:endParaRPr lang="zh-CN" altLang="en-US" sz="1800" kern="1200" dirty="0">
            <a:solidFill>
              <a:schemeClr val="tx1">
                <a:lumMod val="65000"/>
                <a:lumOff val="35000"/>
              </a:schemeClr>
            </a:solidFill>
            <a:latin typeface="微软雅黑" pitchFamily="34" charset="-122"/>
            <a:ea typeface="微软雅黑" pitchFamily="34" charset="-122"/>
            <a:cs typeface="+mn-cs"/>
          </a:endParaRPr>
        </a:p>
      </dsp:txBody>
      <dsp:txXfrm rot="-5400000">
        <a:off x="1223269" y="4342263"/>
        <a:ext cx="9621474" cy="1200883"/>
      </dsp:txXfrm>
    </dsp:sp>
    <dsp:sp modelId="{E6E01B5A-8BEE-4FEC-8416-8610EF675C5F}">
      <dsp:nvSpPr>
        <dsp:cNvPr id="0" name=""/>
        <dsp:cNvSpPr/>
      </dsp:nvSpPr>
      <dsp:spPr>
        <a:xfrm>
          <a:off x="169823" y="4277973"/>
          <a:ext cx="1053444" cy="1329462"/>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华康俪金黑W8(P)"/>
            </a:rPr>
            <a:t>内容安全</a:t>
          </a:r>
          <a:endParaRPr lang="zh-CN" altLang="en-US" sz="2800" kern="1200" dirty="0">
            <a:latin typeface="微软雅黑" panose="020B0503020204020204" pitchFamily="34" charset="-122"/>
            <a:ea typeface="华康俪金黑W8(P)"/>
          </a:endParaRPr>
        </a:p>
      </dsp:txBody>
      <dsp:txXfrm>
        <a:off x="221248" y="4329398"/>
        <a:ext cx="950594" cy="12266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E0D95-4FAD-4C1E-B6A9-067D8596A7E5}">
      <dsp:nvSpPr>
        <dsp:cNvPr id="0" name=""/>
        <dsp:cNvSpPr/>
      </dsp:nvSpPr>
      <dsp:spPr>
        <a:xfrm>
          <a:off x="1744863" y="22"/>
          <a:ext cx="7614688" cy="888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数字音频广播</a:t>
          </a:r>
          <a:endParaRPr lang="zh-CN" altLang="en-US" sz="3600" kern="1200" dirty="0">
            <a:latin typeface="微软雅黑" panose="020B0503020204020204" pitchFamily="34" charset="-122"/>
            <a:ea typeface="华康俪金黑W8(P)"/>
          </a:endParaRPr>
        </a:p>
      </dsp:txBody>
      <dsp:txXfrm>
        <a:off x="1788246" y="43405"/>
        <a:ext cx="7527922" cy="801933"/>
      </dsp:txXfrm>
    </dsp:sp>
    <dsp:sp modelId="{BCDDB4DF-E34A-4C66-8EAC-818CFBF3492C}">
      <dsp:nvSpPr>
        <dsp:cNvPr id="0" name=""/>
        <dsp:cNvSpPr/>
      </dsp:nvSpPr>
      <dsp:spPr>
        <a:xfrm>
          <a:off x="1744863" y="933156"/>
          <a:ext cx="7614688" cy="888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数字电视广播</a:t>
          </a:r>
          <a:endParaRPr lang="zh-CN" altLang="en-US" sz="3600" kern="1200" dirty="0">
            <a:latin typeface="微软雅黑" panose="020B0503020204020204" pitchFamily="34" charset="-122"/>
            <a:ea typeface="华康俪金黑W8(P)"/>
          </a:endParaRPr>
        </a:p>
      </dsp:txBody>
      <dsp:txXfrm>
        <a:off x="1788246" y="976539"/>
        <a:ext cx="7527922" cy="8019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07136" y="-2866395"/>
          <a:ext cx="1088559"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网页游戏、客户端网络游戏。</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02610" y="191270"/>
        <a:ext cx="7044474" cy="982281"/>
      </dsp:txXfrm>
    </dsp:sp>
    <dsp:sp modelId="{F4149E3D-D159-4E8D-9645-4C34100CAD08}">
      <dsp:nvSpPr>
        <dsp:cNvPr id="0" name=""/>
        <dsp:cNvSpPr/>
      </dsp:nvSpPr>
      <dsp:spPr>
        <a:xfrm>
          <a:off x="772750" y="2061"/>
          <a:ext cx="2429859"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endParaRPr lang="zh-CN" altLang="en-US" sz="3600" kern="1200" dirty="0">
            <a:latin typeface="微软雅黑" panose="020B0503020204020204" pitchFamily="34" charset="-122"/>
            <a:ea typeface="华康俪金黑W8(P)"/>
          </a:endParaRPr>
        </a:p>
      </dsp:txBody>
      <dsp:txXfrm>
        <a:off x="839174" y="68485"/>
        <a:ext cx="2297011" cy="1227851"/>
      </dsp:txXfrm>
    </dsp:sp>
    <dsp:sp modelId="{C36456F2-C104-49EC-A4F4-9E741C50E57D}">
      <dsp:nvSpPr>
        <dsp:cNvPr id="0" name=""/>
        <dsp:cNvSpPr/>
      </dsp:nvSpPr>
      <dsp:spPr>
        <a:xfrm rot="5400000">
          <a:off x="6224183" y="-1437660"/>
          <a:ext cx="1088559"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zh-CN" sz="2000" kern="1200" dirty="0" smtClean="0">
              <a:solidFill>
                <a:schemeClr val="tx1">
                  <a:lumMod val="65000"/>
                  <a:lumOff val="35000"/>
                </a:schemeClr>
              </a:solidFill>
              <a:latin typeface="微软雅黑" pitchFamily="34" charset="-122"/>
              <a:ea typeface="微软雅黑" pitchFamily="34" charset="-122"/>
              <a:cs typeface="+mn-cs"/>
            </a:rPr>
            <a:t>按照游戏内容的不同，单机游戏可以分为动作游戏、角色扮演、第一人称</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射击</a:t>
          </a:r>
          <a:r>
            <a:rPr lang="zh-CN" altLang="zh-CN" sz="2000" kern="1200" dirty="0" smtClean="0">
              <a:solidFill>
                <a:schemeClr val="tx1">
                  <a:lumMod val="65000"/>
                  <a:lumOff val="35000"/>
                </a:schemeClr>
              </a:solidFill>
              <a:latin typeface="微软雅黑" pitchFamily="34" charset="-122"/>
              <a:ea typeface="微软雅黑" pitchFamily="34" charset="-122"/>
              <a:cs typeface="+mn-cs"/>
            </a:rPr>
            <a:t>、冒险</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游戏</a:t>
          </a:r>
          <a:r>
            <a:rPr lang="zh-CN" altLang="zh-CN" sz="2000" kern="1200" dirty="0" smtClean="0">
              <a:solidFill>
                <a:schemeClr val="tx1">
                  <a:lumMod val="65000"/>
                  <a:lumOff val="35000"/>
                </a:schemeClr>
              </a:solidFill>
              <a:latin typeface="微软雅黑" pitchFamily="34" charset="-122"/>
              <a:ea typeface="微软雅黑" pitchFamily="34" charset="-122"/>
              <a:cs typeface="+mn-cs"/>
            </a:rPr>
            <a:t>、策略游戏以及运动游戏</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zh-CN" sz="2000" kern="1200" dirty="0" smtClean="0">
              <a:solidFill>
                <a:schemeClr val="tx1">
                  <a:lumMod val="65000"/>
                  <a:lumOff val="35000"/>
                </a:schemeClr>
              </a:solidFill>
              <a:latin typeface="微软雅黑" pitchFamily="34" charset="-122"/>
              <a:ea typeface="微软雅黑" pitchFamily="34" charset="-122"/>
              <a:cs typeface="+mn-cs"/>
            </a:rPr>
            <a:t>等类型。</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19657" y="1620005"/>
        <a:ext cx="7044474" cy="982281"/>
      </dsp:txXfrm>
    </dsp:sp>
    <dsp:sp modelId="{988D9766-81DD-42EA-8025-F35CE451537D}">
      <dsp:nvSpPr>
        <dsp:cNvPr id="0" name=""/>
        <dsp:cNvSpPr/>
      </dsp:nvSpPr>
      <dsp:spPr>
        <a:xfrm>
          <a:off x="772750" y="1430796"/>
          <a:ext cx="2446906"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单机游戏</a:t>
          </a:r>
          <a:endParaRPr lang="zh-CN" altLang="en-US" sz="3600" kern="1200" dirty="0">
            <a:latin typeface="微软雅黑" panose="020B0503020204020204" pitchFamily="34" charset="-122"/>
            <a:ea typeface="华康俪金黑W8(P)"/>
          </a:endParaRPr>
        </a:p>
      </dsp:txBody>
      <dsp:txXfrm>
        <a:off x="839174" y="1497220"/>
        <a:ext cx="2314058" cy="1227851"/>
      </dsp:txXfrm>
    </dsp:sp>
    <dsp:sp modelId="{B384A40A-3548-4A73-A19D-621C79A2EA79}">
      <dsp:nvSpPr>
        <dsp:cNvPr id="0" name=""/>
        <dsp:cNvSpPr/>
      </dsp:nvSpPr>
      <dsp:spPr>
        <a:xfrm rot="5400000">
          <a:off x="6189849" y="16046"/>
          <a:ext cx="1088559"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 移动游戏指的是运行在移动终端上的游戏软件．包括移动单机游戏和移动网络游戏。</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5323" y="3073712"/>
        <a:ext cx="7044474" cy="982281"/>
      </dsp:txXfrm>
    </dsp:sp>
    <dsp:sp modelId="{D516C599-DE5A-42A2-88A9-704EB00499F1}">
      <dsp:nvSpPr>
        <dsp:cNvPr id="0" name=""/>
        <dsp:cNvSpPr/>
      </dsp:nvSpPr>
      <dsp:spPr>
        <a:xfrm>
          <a:off x="772750" y="2859531"/>
          <a:ext cx="2412571"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移动游戏</a:t>
          </a:r>
          <a:endParaRPr lang="zh-CN" altLang="en-US" sz="3600" kern="1200" dirty="0">
            <a:latin typeface="微软雅黑" panose="020B0503020204020204" pitchFamily="34" charset="-122"/>
            <a:ea typeface="华康俪金黑W8(P)"/>
          </a:endParaRPr>
        </a:p>
      </dsp:txBody>
      <dsp:txXfrm>
        <a:off x="839174" y="2925955"/>
        <a:ext cx="2279723" cy="12278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58075" y="-2929566"/>
          <a:ext cx="986682"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云端化、移动化、社交化</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02610" y="174065"/>
        <a:ext cx="7049447" cy="890350"/>
      </dsp:txXfrm>
    </dsp:sp>
    <dsp:sp modelId="{F4149E3D-D159-4E8D-9645-4C34100CAD08}">
      <dsp:nvSpPr>
        <dsp:cNvPr id="0" name=""/>
        <dsp:cNvSpPr/>
      </dsp:nvSpPr>
      <dsp:spPr>
        <a:xfrm>
          <a:off x="748334" y="5277"/>
          <a:ext cx="2429859" cy="1233352"/>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endParaRPr lang="zh-CN" altLang="en-US" sz="3600" kern="1200" dirty="0">
            <a:latin typeface="微软雅黑" panose="020B0503020204020204" pitchFamily="34" charset="-122"/>
            <a:ea typeface="华康俪金黑W8(P)"/>
          </a:endParaRPr>
        </a:p>
      </dsp:txBody>
      <dsp:txXfrm>
        <a:off x="808541" y="65484"/>
        <a:ext cx="2309445" cy="1112938"/>
      </dsp:txXfrm>
    </dsp:sp>
    <dsp:sp modelId="{C36456F2-C104-49EC-A4F4-9E741C50E57D}">
      <dsp:nvSpPr>
        <dsp:cNvPr id="0" name=""/>
        <dsp:cNvSpPr/>
      </dsp:nvSpPr>
      <dsp:spPr>
        <a:xfrm rot="5400000">
          <a:off x="6275122" y="-1634545"/>
          <a:ext cx="986682"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zh-CN" sz="2000" kern="1200" dirty="0" smtClean="0">
              <a:solidFill>
                <a:schemeClr val="tx1">
                  <a:lumMod val="65000"/>
                  <a:lumOff val="35000"/>
                </a:schemeClr>
              </a:solidFill>
              <a:latin typeface="微软雅黑" pitchFamily="34" charset="-122"/>
              <a:ea typeface="微软雅黑" pitchFamily="34" charset="-122"/>
              <a:cs typeface="+mn-cs"/>
            </a:rPr>
            <a:t>传统意义上的网络广告</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、富媒体广告、交互广告</a:t>
          </a:r>
          <a:r>
            <a:rPr lang="zh-CN" altLang="zh-CN" sz="2000" kern="1200" dirty="0" smtClean="0">
              <a:solidFill>
                <a:schemeClr val="tx1">
                  <a:lumMod val="65000"/>
                  <a:lumOff val="35000"/>
                </a:schemeClr>
              </a:solidFill>
              <a:latin typeface="微软雅黑" pitchFamily="34" charset="-122"/>
              <a:ea typeface="微软雅黑" pitchFamily="34" charset="-122"/>
              <a:cs typeface="+mn-cs"/>
            </a:rPr>
            <a: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19657" y="1469086"/>
        <a:ext cx="7049447" cy="890350"/>
      </dsp:txXfrm>
    </dsp:sp>
    <dsp:sp modelId="{988D9766-81DD-42EA-8025-F35CE451537D}">
      <dsp:nvSpPr>
        <dsp:cNvPr id="0" name=""/>
        <dsp:cNvSpPr/>
      </dsp:nvSpPr>
      <dsp:spPr>
        <a:xfrm>
          <a:off x="772750" y="1297584"/>
          <a:ext cx="2446906" cy="1233352"/>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数字广告</a:t>
          </a:r>
          <a:endParaRPr lang="zh-CN" altLang="en-US" sz="3600" kern="1200" dirty="0">
            <a:latin typeface="微软雅黑" panose="020B0503020204020204" pitchFamily="34" charset="-122"/>
            <a:ea typeface="华康俪金黑W8(P)"/>
          </a:endParaRPr>
        </a:p>
      </dsp:txBody>
      <dsp:txXfrm>
        <a:off x="832957" y="1357791"/>
        <a:ext cx="2326492" cy="1112938"/>
      </dsp:txXfrm>
    </dsp:sp>
    <dsp:sp modelId="{B384A40A-3548-4A73-A19D-621C79A2EA79}">
      <dsp:nvSpPr>
        <dsp:cNvPr id="0" name=""/>
        <dsp:cNvSpPr/>
      </dsp:nvSpPr>
      <dsp:spPr>
        <a:xfrm rot="5400000">
          <a:off x="6143816" y="-316890"/>
          <a:ext cx="1180624"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主要特征为内容生产数字化、管理过程数字化、产品形态数字化和传播渠道网络化。如网络游戏、博客、手机小说、手机报纸、手机游戏、手机音乐、手机视频等</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5322" y="2699237"/>
        <a:ext cx="7039980" cy="1065358"/>
      </dsp:txXfrm>
    </dsp:sp>
    <dsp:sp modelId="{D516C599-DE5A-42A2-88A9-704EB00499F1}">
      <dsp:nvSpPr>
        <dsp:cNvPr id="0" name=""/>
        <dsp:cNvSpPr/>
      </dsp:nvSpPr>
      <dsp:spPr>
        <a:xfrm>
          <a:off x="772750" y="2592605"/>
          <a:ext cx="2412571" cy="1233352"/>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数字出版</a:t>
          </a:r>
          <a:endParaRPr lang="zh-CN" altLang="en-US" sz="3600" kern="1200" dirty="0">
            <a:latin typeface="微软雅黑" panose="020B0503020204020204" pitchFamily="34" charset="-122"/>
            <a:ea typeface="华康俪金黑W8(P)"/>
          </a:endParaRPr>
        </a:p>
      </dsp:txBody>
      <dsp:txXfrm>
        <a:off x="832957" y="2652812"/>
        <a:ext cx="2292157" cy="1112938"/>
      </dsp:txXfrm>
    </dsp:sp>
    <dsp:sp modelId="{AA218FA7-8EEA-4C16-8128-3FE7E208269C}">
      <dsp:nvSpPr>
        <dsp:cNvPr id="0" name=""/>
        <dsp:cNvSpPr/>
      </dsp:nvSpPr>
      <dsp:spPr>
        <a:xfrm rot="5400000">
          <a:off x="6240787" y="978130"/>
          <a:ext cx="986682"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第一代虚拟社区</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BBS</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、第二代社交网络</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5322" y="4081761"/>
        <a:ext cx="7049447" cy="890350"/>
      </dsp:txXfrm>
    </dsp:sp>
    <dsp:sp modelId="{4F23F8C0-A231-488F-845B-60DCA1FEC31D}">
      <dsp:nvSpPr>
        <dsp:cNvPr id="0" name=""/>
        <dsp:cNvSpPr/>
      </dsp:nvSpPr>
      <dsp:spPr>
        <a:xfrm>
          <a:off x="772750" y="3887625"/>
          <a:ext cx="2412571" cy="1233352"/>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zh-CN" altLang="en-US" sz="3900" kern="1200" dirty="0" smtClean="0">
              <a:latin typeface="微软雅黑" panose="020B0503020204020204" pitchFamily="34" charset="-122"/>
              <a:ea typeface="华康俪金黑W8(P)"/>
            </a:rPr>
            <a:t>网络社区</a:t>
          </a:r>
          <a:endParaRPr lang="zh-CN" altLang="en-US" sz="3900" kern="1200" dirty="0">
            <a:latin typeface="微软雅黑" panose="020B0503020204020204" pitchFamily="34" charset="-122"/>
            <a:ea typeface="华康俪金黑W8(P)"/>
          </a:endParaRPr>
        </a:p>
      </dsp:txBody>
      <dsp:txXfrm>
        <a:off x="832957" y="3947832"/>
        <a:ext cx="2292157" cy="11129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35999" y="-2903968"/>
          <a:ext cx="1030833"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smtClean="0">
              <a:solidFill>
                <a:schemeClr val="tx1">
                  <a:lumMod val="65000"/>
                  <a:lumOff val="35000"/>
                </a:schemeClr>
              </a:solidFill>
              <a:latin typeface="微软雅黑" pitchFamily="34" charset="-122"/>
              <a:ea typeface="微软雅黑" pitchFamily="34" charset="-122"/>
              <a:cs typeface="+mn-cs"/>
            </a:rPr>
            <a:t>1996</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，提倡安全使用</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的行动计划，</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1997</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提出与</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不良内容作斗争的报告。</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02610" y="179742"/>
        <a:ext cx="7047292" cy="930191"/>
      </dsp:txXfrm>
    </dsp:sp>
    <dsp:sp modelId="{F4149E3D-D159-4E8D-9645-4C34100CAD08}">
      <dsp:nvSpPr>
        <dsp:cNvPr id="0" name=""/>
        <dsp:cNvSpPr/>
      </dsp:nvSpPr>
      <dsp:spPr>
        <a:xfrm>
          <a:off x="772750" y="566"/>
          <a:ext cx="2429859" cy="128854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endParaRPr lang="zh-CN" altLang="en-US" sz="3600" kern="1200" dirty="0">
            <a:latin typeface="微软雅黑" panose="020B0503020204020204" pitchFamily="34" charset="-122"/>
            <a:ea typeface="华康俪金黑W8(P)"/>
          </a:endParaRPr>
        </a:p>
      </dsp:txBody>
      <dsp:txXfrm>
        <a:off x="835651" y="63467"/>
        <a:ext cx="2304057" cy="1162739"/>
      </dsp:txXfrm>
    </dsp:sp>
    <dsp:sp modelId="{C36456F2-C104-49EC-A4F4-9E741C50E57D}">
      <dsp:nvSpPr>
        <dsp:cNvPr id="0" name=""/>
        <dsp:cNvSpPr/>
      </dsp:nvSpPr>
      <dsp:spPr>
        <a:xfrm rot="5400000">
          <a:off x="6253047" y="-1551000"/>
          <a:ext cx="1030833"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smtClean="0">
              <a:solidFill>
                <a:schemeClr val="tx1">
                  <a:lumMod val="65000"/>
                  <a:lumOff val="35000"/>
                </a:schemeClr>
              </a:solidFill>
              <a:latin typeface="微软雅黑" pitchFamily="34" charset="-122"/>
              <a:ea typeface="微软雅黑" pitchFamily="34" charset="-122"/>
              <a:cs typeface="+mn-cs"/>
            </a:rPr>
            <a:t>2000《</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儿童</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保护法案</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2003</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互联网上建立儿童专用域名。</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19658" y="1532710"/>
        <a:ext cx="7047292" cy="930191"/>
      </dsp:txXfrm>
    </dsp:sp>
    <dsp:sp modelId="{988D9766-81DD-42EA-8025-F35CE451537D}">
      <dsp:nvSpPr>
        <dsp:cNvPr id="0" name=""/>
        <dsp:cNvSpPr/>
      </dsp:nvSpPr>
      <dsp:spPr>
        <a:xfrm>
          <a:off x="772750" y="1353535"/>
          <a:ext cx="2446906" cy="1288541"/>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美国</a:t>
          </a:r>
          <a:endParaRPr lang="zh-CN" altLang="en-US" sz="3600" kern="1200" dirty="0">
            <a:latin typeface="微软雅黑" panose="020B0503020204020204" pitchFamily="34" charset="-122"/>
            <a:ea typeface="华康俪金黑W8(P)"/>
          </a:endParaRPr>
        </a:p>
      </dsp:txBody>
      <dsp:txXfrm>
        <a:off x="835651" y="1416436"/>
        <a:ext cx="2321104" cy="1162739"/>
      </dsp:txXfrm>
    </dsp:sp>
    <dsp:sp modelId="{B384A40A-3548-4A73-A19D-621C79A2EA79}">
      <dsp:nvSpPr>
        <dsp:cNvPr id="0" name=""/>
        <dsp:cNvSpPr/>
      </dsp:nvSpPr>
      <dsp:spPr>
        <a:xfrm rot="5400000">
          <a:off x="5970696" y="-80658"/>
          <a:ext cx="1515221" cy="709068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互联网信息内容服务管理办法</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草案</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关于维护互联网安全的决定</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2002《</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关于进一步加强互联网新闻宣传和信息内容安全管理工作的意见</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2017《</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中华人民共和国网络安全法</a:t>
          </a:r>
          <a:r>
            <a:rPr lang="en-US" altLang="zh-CN" sz="2000" kern="1200" dirty="0" smtClean="0">
              <a:solidFill>
                <a:schemeClr val="tx1">
                  <a:lumMod val="65000"/>
                  <a:lumOff val="35000"/>
                </a:schemeClr>
              </a:solidFill>
              <a:latin typeface="微软雅黑" pitchFamily="34" charset="-122"/>
              <a:ea typeface="微软雅黑" pitchFamily="34" charset="-122"/>
              <a:cs typeface="+mn-cs"/>
            </a:rPr>
            <a: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2966" y="2781039"/>
        <a:ext cx="7016715" cy="1367287"/>
      </dsp:txXfrm>
    </dsp:sp>
    <dsp:sp modelId="{D516C599-DE5A-42A2-88A9-704EB00499F1}">
      <dsp:nvSpPr>
        <dsp:cNvPr id="0" name=""/>
        <dsp:cNvSpPr/>
      </dsp:nvSpPr>
      <dsp:spPr>
        <a:xfrm>
          <a:off x="772750" y="2819844"/>
          <a:ext cx="2410215" cy="128854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中国</a:t>
          </a:r>
          <a:endParaRPr lang="zh-CN" altLang="en-US" sz="3600" kern="1200" dirty="0">
            <a:latin typeface="微软雅黑" panose="020B0503020204020204" pitchFamily="34" charset="-122"/>
            <a:ea typeface="华康俪金黑W8(P)"/>
          </a:endParaRPr>
        </a:p>
      </dsp:txBody>
      <dsp:txXfrm>
        <a:off x="835651" y="2882745"/>
        <a:ext cx="2284413" cy="11627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44662" y="-3039989"/>
          <a:ext cx="1019341" cy="709988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网络内容安全既是一门新兴的课题，又需要多个学科进行交叉研究。不局限于技术领域，对它的研究将更加复杂和丰富。</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04390" y="50043"/>
        <a:ext cx="7050125" cy="919821"/>
      </dsp:txXfrm>
    </dsp:sp>
    <dsp:sp modelId="{F4149E3D-D159-4E8D-9645-4C34100CAD08}">
      <dsp:nvSpPr>
        <dsp:cNvPr id="0" name=""/>
        <dsp:cNvSpPr/>
      </dsp:nvSpPr>
      <dsp:spPr>
        <a:xfrm>
          <a:off x="773753" y="6346"/>
          <a:ext cx="2430636" cy="1007214"/>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endParaRPr lang="zh-CN" altLang="en-US" sz="3600" kern="1200" dirty="0">
            <a:latin typeface="微软雅黑" panose="020B0503020204020204" pitchFamily="34" charset="-122"/>
            <a:ea typeface="华康俪金黑W8(P)"/>
          </a:endParaRPr>
        </a:p>
      </dsp:txBody>
      <dsp:txXfrm>
        <a:off x="822921" y="55514"/>
        <a:ext cx="2332300" cy="908878"/>
      </dsp:txXfrm>
    </dsp:sp>
    <dsp:sp modelId="{C36456F2-C104-49EC-A4F4-9E741C50E57D}">
      <dsp:nvSpPr>
        <dsp:cNvPr id="0" name=""/>
        <dsp:cNvSpPr/>
      </dsp:nvSpPr>
      <dsp:spPr>
        <a:xfrm rot="5400000">
          <a:off x="6374363" y="-1979820"/>
          <a:ext cx="805771"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在网络信息内容研究中，从互联网技术角度入手仍然是对网络信息内容安全管理最有效的手段。</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23836" y="1210041"/>
        <a:ext cx="7067491" cy="727103"/>
      </dsp:txXfrm>
    </dsp:sp>
    <dsp:sp modelId="{988D9766-81DD-42EA-8025-F35CE451537D}">
      <dsp:nvSpPr>
        <dsp:cNvPr id="0" name=""/>
        <dsp:cNvSpPr/>
      </dsp:nvSpPr>
      <dsp:spPr>
        <a:xfrm>
          <a:off x="773753" y="1069984"/>
          <a:ext cx="2450082" cy="1007214"/>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互联</a:t>
          </a:r>
          <a:endParaRPr lang="zh-CN" altLang="en-US" sz="3600" kern="1200" dirty="0">
            <a:latin typeface="微软雅黑" panose="020B0503020204020204" pitchFamily="34" charset="-122"/>
            <a:ea typeface="华康俪金黑W8(P)"/>
          </a:endParaRPr>
        </a:p>
      </dsp:txBody>
      <dsp:txXfrm>
        <a:off x="822921" y="1119152"/>
        <a:ext cx="2351746" cy="908878"/>
      </dsp:txXfrm>
    </dsp:sp>
    <dsp:sp modelId="{B384A40A-3548-4A73-A19D-621C79A2EA79}">
      <dsp:nvSpPr>
        <dsp:cNvPr id="0" name=""/>
        <dsp:cNvSpPr/>
      </dsp:nvSpPr>
      <dsp:spPr>
        <a:xfrm rot="5400000">
          <a:off x="6339983" y="-903761"/>
          <a:ext cx="805771"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银行都将基于企业大数据平台开展银行直销业务，同时按照产业链金融服务事业部模式开展业务</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9456" y="2286100"/>
        <a:ext cx="7067491" cy="727103"/>
      </dsp:txXfrm>
    </dsp:sp>
    <dsp:sp modelId="{D516C599-DE5A-42A2-88A9-704EB00499F1}">
      <dsp:nvSpPr>
        <dsp:cNvPr id="0" name=""/>
        <dsp:cNvSpPr/>
      </dsp:nvSpPr>
      <dsp:spPr>
        <a:xfrm>
          <a:off x="773753" y="2127559"/>
          <a:ext cx="2415703" cy="1007214"/>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海量</a:t>
          </a:r>
          <a:endParaRPr lang="zh-CN" altLang="en-US" sz="3600" kern="1200" dirty="0">
            <a:latin typeface="微软雅黑" panose="020B0503020204020204" pitchFamily="34" charset="-122"/>
            <a:ea typeface="华康俪金黑W8(P)"/>
          </a:endParaRPr>
        </a:p>
      </dsp:txBody>
      <dsp:txXfrm>
        <a:off x="822921" y="2176727"/>
        <a:ext cx="2317367" cy="908878"/>
      </dsp:txXfrm>
    </dsp:sp>
    <dsp:sp modelId="{1F0D7FAF-2C3A-41BB-B40E-71733DC8AA53}">
      <dsp:nvSpPr>
        <dsp:cNvPr id="0" name=""/>
        <dsp:cNvSpPr/>
      </dsp:nvSpPr>
      <dsp:spPr>
        <a:xfrm rot="5400000">
          <a:off x="6339943" y="135329"/>
          <a:ext cx="805771"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因大数据系统的出现，所有依赖信息不对称盈利的业务都将消失。</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9416" y="3325190"/>
        <a:ext cx="7067491" cy="727103"/>
      </dsp:txXfrm>
    </dsp:sp>
    <dsp:sp modelId="{E6E01B5A-8BEE-4FEC-8416-8610EF675C5F}">
      <dsp:nvSpPr>
        <dsp:cNvPr id="0" name=""/>
        <dsp:cNvSpPr/>
      </dsp:nvSpPr>
      <dsp:spPr>
        <a:xfrm>
          <a:off x="773753" y="3185134"/>
          <a:ext cx="2415663" cy="1007214"/>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融合</a:t>
          </a:r>
          <a:endParaRPr lang="zh-CN" altLang="en-US" sz="3600" kern="1200" dirty="0">
            <a:latin typeface="微软雅黑" panose="020B0503020204020204" pitchFamily="34" charset="-122"/>
            <a:ea typeface="华康俪金黑W8(P)"/>
          </a:endParaRPr>
        </a:p>
      </dsp:txBody>
      <dsp:txXfrm>
        <a:off x="822921" y="3234302"/>
        <a:ext cx="2317327" cy="9088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5688538" y="-2426348"/>
          <a:ext cx="210536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solidFill>
                <a:schemeClr val="tx1">
                  <a:lumMod val="65000"/>
                  <a:lumOff val="35000"/>
                </a:schemeClr>
              </a:solidFill>
              <a:latin typeface="微软雅黑" pitchFamily="34" charset="-122"/>
              <a:ea typeface="微软雅黑" pitchFamily="34" charset="-122"/>
              <a:cs typeface="+mn-cs"/>
            </a:rPr>
            <a:t>包括病毒查杀、恶意代码、网页过滤、垃圾邮件过滤、多媒体安全、数字水印、数字取证等。</a:t>
          </a:r>
          <a:endParaRPr lang="zh-CN" altLang="en-US" sz="2400" kern="1200" dirty="0">
            <a:solidFill>
              <a:schemeClr val="tx1">
                <a:lumMod val="65000"/>
                <a:lumOff val="35000"/>
              </a:schemeClr>
            </a:solidFill>
            <a:latin typeface="微软雅黑" pitchFamily="34" charset="-122"/>
            <a:ea typeface="微软雅黑" pitchFamily="34" charset="-122"/>
            <a:cs typeface="+mn-cs"/>
          </a:endParaRPr>
        </a:p>
      </dsp:txBody>
      <dsp:txXfrm rot="-5400000">
        <a:off x="3192415" y="172550"/>
        <a:ext cx="6994838" cy="1899815"/>
      </dsp:txXfrm>
    </dsp:sp>
    <dsp:sp modelId="{F4149E3D-D159-4E8D-9645-4C34100CAD08}">
      <dsp:nvSpPr>
        <dsp:cNvPr id="0" name=""/>
        <dsp:cNvSpPr/>
      </dsp:nvSpPr>
      <dsp:spPr>
        <a:xfrm>
          <a:off x="762555" y="663"/>
          <a:ext cx="2429859" cy="2243588"/>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endParaRPr lang="zh-CN" altLang="en-US" sz="3600" kern="1200" dirty="0">
            <a:latin typeface="微软雅黑" panose="020B0503020204020204" pitchFamily="34" charset="-122"/>
            <a:ea typeface="华康俪金黑W8(P)"/>
          </a:endParaRPr>
        </a:p>
      </dsp:txBody>
      <dsp:txXfrm>
        <a:off x="872078" y="110186"/>
        <a:ext cx="2210813" cy="2024542"/>
      </dsp:txXfrm>
    </dsp:sp>
    <dsp:sp modelId="{C36456F2-C104-49EC-A4F4-9E741C50E57D}">
      <dsp:nvSpPr>
        <dsp:cNvPr id="0" name=""/>
        <dsp:cNvSpPr/>
      </dsp:nvSpPr>
      <dsp:spPr>
        <a:xfrm rot="5400000">
          <a:off x="5407214" y="156289"/>
          <a:ext cx="2720108" cy="712039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solidFill>
                <a:schemeClr val="tx1">
                  <a:lumMod val="65000"/>
                  <a:lumOff val="35000"/>
                </a:schemeClr>
              </a:solidFill>
              <a:latin typeface="微软雅黑" pitchFamily="34" charset="-122"/>
              <a:ea typeface="微软雅黑" pitchFamily="34" charset="-122"/>
              <a:cs typeface="+mn-cs"/>
            </a:rPr>
            <a:t>不包括病毒及防范，强调信息安全在法律、法规、道德上的要求。即内容政治上健康，符合法律法规，符合中华民族的优良道德规范。利用计算机从海量信息并且迅速变化的网络中对特定安全主题相关信息自动获取、识别和分析。是管理不良信息传播的重要手段。</a:t>
          </a:r>
          <a:endParaRPr lang="zh-CN" altLang="en-US" sz="2400" kern="1200" dirty="0">
            <a:solidFill>
              <a:schemeClr val="tx1">
                <a:lumMod val="65000"/>
                <a:lumOff val="35000"/>
              </a:schemeClr>
            </a:solidFill>
            <a:latin typeface="微软雅黑" pitchFamily="34" charset="-122"/>
            <a:ea typeface="微软雅黑" pitchFamily="34" charset="-122"/>
            <a:cs typeface="+mn-cs"/>
          </a:endParaRPr>
        </a:p>
      </dsp:txBody>
      <dsp:txXfrm rot="-5400000">
        <a:off x="3207073" y="2489216"/>
        <a:ext cx="6987607" cy="2454538"/>
      </dsp:txXfrm>
    </dsp:sp>
    <dsp:sp modelId="{988D9766-81DD-42EA-8025-F35CE451537D}">
      <dsp:nvSpPr>
        <dsp:cNvPr id="0" name=""/>
        <dsp:cNvSpPr/>
      </dsp:nvSpPr>
      <dsp:spPr>
        <a:xfrm>
          <a:off x="762555" y="2594691"/>
          <a:ext cx="2444517" cy="2243588"/>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国内（窄）</a:t>
          </a:r>
          <a:endParaRPr lang="zh-CN" altLang="en-US" sz="3600" kern="1200" dirty="0">
            <a:latin typeface="微软雅黑" panose="020B0503020204020204" pitchFamily="34" charset="-122"/>
            <a:ea typeface="华康俪金黑W8(P)"/>
          </a:endParaRPr>
        </a:p>
      </dsp:txBody>
      <dsp:txXfrm>
        <a:off x="872078" y="2704214"/>
        <a:ext cx="2225471" cy="202454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379053" y="-3081224"/>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在线的网页、邮件、实时通信内容，离线的电子数据（文档、音频视频文件）。</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02609" y="131574"/>
        <a:ext cx="7061259" cy="672017"/>
      </dsp:txXfrm>
    </dsp:sp>
    <dsp:sp modelId="{F4149E3D-D159-4E8D-9645-4C34100CAD08}">
      <dsp:nvSpPr>
        <dsp:cNvPr id="0" name=""/>
        <dsp:cNvSpPr/>
      </dsp:nvSpPr>
      <dsp:spPr>
        <a:xfrm>
          <a:off x="772750" y="2129"/>
          <a:ext cx="2429859" cy="930907"/>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endParaRPr lang="zh-CN" altLang="en-US" sz="3600" kern="1200" dirty="0">
            <a:latin typeface="微软雅黑" panose="020B0503020204020204" pitchFamily="34" charset="-122"/>
            <a:ea typeface="华康俪金黑W8(P)"/>
          </a:endParaRPr>
        </a:p>
      </dsp:txBody>
      <dsp:txXfrm>
        <a:off x="818193" y="47572"/>
        <a:ext cx="2338973" cy="840021"/>
      </dsp:txXfrm>
    </dsp:sp>
    <dsp:sp modelId="{C36456F2-C104-49EC-A4F4-9E741C50E57D}">
      <dsp:nvSpPr>
        <dsp:cNvPr id="0" name=""/>
        <dsp:cNvSpPr/>
      </dsp:nvSpPr>
      <dsp:spPr>
        <a:xfrm rot="5400000">
          <a:off x="6396101" y="-2103771"/>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过滤不良信息、违法信息（低俗、色情、反动信息）。</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19657" y="1109027"/>
        <a:ext cx="7061259" cy="672017"/>
      </dsp:txXfrm>
    </dsp:sp>
    <dsp:sp modelId="{988D9766-81DD-42EA-8025-F35CE451537D}">
      <dsp:nvSpPr>
        <dsp:cNvPr id="0" name=""/>
        <dsp:cNvSpPr/>
      </dsp:nvSpPr>
      <dsp:spPr>
        <a:xfrm>
          <a:off x="772750" y="979581"/>
          <a:ext cx="2446906" cy="930907"/>
        </a:xfrm>
        <a:prstGeom prst="roundRect">
          <a:avLst/>
        </a:prstGeom>
        <a:gradFill rotWithShape="0">
          <a:gsLst>
            <a:gs pos="0">
              <a:schemeClr val="accent1">
                <a:alpha val="90000"/>
                <a:hueOff val="0"/>
                <a:satOff val="0"/>
                <a:lumOff val="0"/>
                <a:alphaOff val="-10000"/>
                <a:satMod val="103000"/>
                <a:lumMod val="102000"/>
                <a:tint val="94000"/>
              </a:schemeClr>
            </a:gs>
            <a:gs pos="50000">
              <a:schemeClr val="accent1">
                <a:alpha val="90000"/>
                <a:hueOff val="0"/>
                <a:satOff val="0"/>
                <a:lumOff val="0"/>
                <a:alphaOff val="-10000"/>
                <a:satMod val="110000"/>
                <a:lumMod val="100000"/>
                <a:shade val="100000"/>
              </a:schemeClr>
            </a:gs>
            <a:gs pos="100000">
              <a:schemeClr val="accent1">
                <a:alpha val="90000"/>
                <a:hueOff val="0"/>
                <a:satOff val="0"/>
                <a:lumOff val="0"/>
                <a:alphaOff val="-1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信息过滤</a:t>
          </a:r>
          <a:endParaRPr lang="zh-CN" altLang="en-US" sz="3600" kern="1200" dirty="0">
            <a:latin typeface="微软雅黑" panose="020B0503020204020204" pitchFamily="34" charset="-122"/>
            <a:ea typeface="华康俪金黑W8(P)"/>
          </a:endParaRPr>
        </a:p>
      </dsp:txBody>
      <dsp:txXfrm>
        <a:off x="818193" y="1025024"/>
        <a:ext cx="2356020" cy="840021"/>
      </dsp:txXfrm>
    </dsp:sp>
    <dsp:sp modelId="{B384A40A-3548-4A73-A19D-621C79A2EA79}">
      <dsp:nvSpPr>
        <dsp:cNvPr id="0" name=""/>
        <dsp:cNvSpPr/>
      </dsp:nvSpPr>
      <dsp:spPr>
        <a:xfrm rot="5400000">
          <a:off x="6361766" y="-1109235"/>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发现、跟踪热点话题，预测话题传播方向，自动生成热点信息报告供只能部门科学决策</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5322" y="2103563"/>
        <a:ext cx="7061259" cy="672017"/>
      </dsp:txXfrm>
    </dsp:sp>
    <dsp:sp modelId="{D516C599-DE5A-42A2-88A9-704EB00499F1}">
      <dsp:nvSpPr>
        <dsp:cNvPr id="0" name=""/>
        <dsp:cNvSpPr/>
      </dsp:nvSpPr>
      <dsp:spPr>
        <a:xfrm>
          <a:off x="772750" y="1957033"/>
          <a:ext cx="2412571" cy="930907"/>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舆情分析</a:t>
          </a:r>
          <a:endParaRPr lang="zh-CN" altLang="en-US" sz="3600" kern="1200" dirty="0">
            <a:latin typeface="微软雅黑" panose="020B0503020204020204" pitchFamily="34" charset="-122"/>
            <a:ea typeface="华康俪金黑W8(P)"/>
          </a:endParaRPr>
        </a:p>
      </dsp:txBody>
      <dsp:txXfrm>
        <a:off x="818193" y="2002476"/>
        <a:ext cx="2321685" cy="840021"/>
      </dsp:txXfrm>
    </dsp:sp>
    <dsp:sp modelId="{1F0D7FAF-2C3A-41BB-B40E-71733DC8AA53}">
      <dsp:nvSpPr>
        <dsp:cNvPr id="0" name=""/>
        <dsp:cNvSpPr/>
      </dsp:nvSpPr>
      <dsp:spPr>
        <a:xfrm rot="5400000">
          <a:off x="6361726" y="-148866"/>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在海量信息中挖掘敏感事件信息，预测未来影响、传播。如挖掘可能的恐怖事件</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5282" y="3063932"/>
        <a:ext cx="7061259" cy="672017"/>
      </dsp:txXfrm>
    </dsp:sp>
    <dsp:sp modelId="{E6E01B5A-8BEE-4FEC-8416-8610EF675C5F}">
      <dsp:nvSpPr>
        <dsp:cNvPr id="0" name=""/>
        <dsp:cNvSpPr/>
      </dsp:nvSpPr>
      <dsp:spPr>
        <a:xfrm>
          <a:off x="772750" y="2934486"/>
          <a:ext cx="2412532" cy="930907"/>
        </a:xfrm>
        <a:prstGeom prst="roundRect">
          <a:avLst/>
        </a:prstGeom>
        <a:gradFill rotWithShape="0">
          <a:gsLst>
            <a:gs pos="0">
              <a:schemeClr val="accent1">
                <a:alpha val="90000"/>
                <a:hueOff val="0"/>
                <a:satOff val="0"/>
                <a:lumOff val="0"/>
                <a:alphaOff val="-30000"/>
                <a:satMod val="103000"/>
                <a:lumMod val="102000"/>
                <a:tint val="94000"/>
              </a:schemeClr>
            </a:gs>
            <a:gs pos="50000">
              <a:schemeClr val="accent1">
                <a:alpha val="90000"/>
                <a:hueOff val="0"/>
                <a:satOff val="0"/>
                <a:lumOff val="0"/>
                <a:alphaOff val="-30000"/>
                <a:satMod val="110000"/>
                <a:lumMod val="100000"/>
                <a:shade val="100000"/>
              </a:schemeClr>
            </a:gs>
            <a:gs pos="100000">
              <a:schemeClr val="accent1">
                <a:alpha val="90000"/>
                <a:hueOff val="0"/>
                <a:satOff val="0"/>
                <a:lumOff val="0"/>
                <a:alphaOff val="-3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事件挖掘</a:t>
          </a:r>
          <a:endParaRPr lang="zh-CN" altLang="en-US" sz="3600" kern="1200" dirty="0">
            <a:latin typeface="微软雅黑" panose="020B0503020204020204" pitchFamily="34" charset="-122"/>
            <a:ea typeface="华康俪金黑W8(P)"/>
          </a:endParaRPr>
        </a:p>
      </dsp:txBody>
      <dsp:txXfrm>
        <a:off x="818193" y="2979929"/>
        <a:ext cx="2321646" cy="840021"/>
      </dsp:txXfrm>
    </dsp:sp>
    <dsp:sp modelId="{7C4AE140-0330-4D7F-B3B3-A76778B23347}">
      <dsp:nvSpPr>
        <dsp:cNvPr id="0" name=""/>
        <dsp:cNvSpPr/>
      </dsp:nvSpPr>
      <dsp:spPr>
        <a:xfrm rot="5400000">
          <a:off x="6361726" y="828585"/>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自然语言理解、图像内容理解、视频与音频处理、数据挖掘、智能过滤、智能推荐、大数据技术。</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5282" y="4041383"/>
        <a:ext cx="7061259" cy="672017"/>
      </dsp:txXfrm>
    </dsp:sp>
    <dsp:sp modelId="{7BF380C9-5D6F-4DD9-8BA3-4C40D6660EC3}">
      <dsp:nvSpPr>
        <dsp:cNvPr id="0" name=""/>
        <dsp:cNvSpPr/>
      </dsp:nvSpPr>
      <dsp:spPr>
        <a:xfrm>
          <a:off x="772750" y="3911938"/>
          <a:ext cx="2412532" cy="930907"/>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zh-CN" altLang="en-US" sz="3500" kern="1200" dirty="0" smtClean="0">
              <a:latin typeface="微软雅黑" panose="020B0503020204020204" pitchFamily="34" charset="-122"/>
              <a:ea typeface="华康俪金黑W8(P)"/>
            </a:rPr>
            <a:t>技术领域</a:t>
          </a:r>
          <a:endParaRPr lang="zh-CN" altLang="en-US" sz="3500" kern="1200" dirty="0">
            <a:latin typeface="微软雅黑" panose="020B0503020204020204" pitchFamily="34" charset="-122"/>
            <a:ea typeface="华康俪金黑W8(P)"/>
          </a:endParaRPr>
        </a:p>
      </dsp:txBody>
      <dsp:txXfrm>
        <a:off x="818193" y="3957381"/>
        <a:ext cx="2321646" cy="840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图像</a:t>
          </a:r>
          <a:endParaRPr lang="zh-CN" altLang="en-US" sz="3600" kern="1200" dirty="0">
            <a:latin typeface="微软雅黑" panose="020B0503020204020204" pitchFamily="34" charset="-122"/>
            <a:ea typeface="华康俪金黑W8(P)"/>
          </a:endParaRP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音频</a:t>
          </a:r>
          <a:endParaRPr lang="zh-CN" altLang="en-US" sz="3600" kern="1200" dirty="0">
            <a:latin typeface="微软雅黑" panose="020B0503020204020204" pitchFamily="34" charset="-122"/>
            <a:ea typeface="华康俪金黑W8(P)"/>
          </a:endParaRP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视频</a:t>
          </a:r>
          <a:endParaRPr lang="zh-CN" altLang="en-US" sz="3600" kern="1200" dirty="0">
            <a:latin typeface="微软雅黑" panose="020B0503020204020204" pitchFamily="34" charset="-122"/>
            <a:ea typeface="华康俪金黑W8(P)"/>
          </a:endParaRP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文本</a:t>
          </a:r>
          <a:endParaRPr lang="zh-CN" altLang="en-US" sz="3600" kern="1200" dirty="0">
            <a:latin typeface="微软雅黑" panose="020B0503020204020204" pitchFamily="34" charset="-122"/>
            <a:ea typeface="华康俪金黑W8(P)"/>
          </a:endParaRPr>
        </a:p>
      </dsp:txBody>
      <dsp:txXfrm>
        <a:off x="51655" y="3253395"/>
        <a:ext cx="4074756" cy="917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软件</a:t>
          </a:r>
          <a:endParaRPr lang="zh-CN" altLang="en-US" sz="3600" kern="1200" dirty="0">
            <a:latin typeface="微软雅黑" panose="020B0503020204020204" pitchFamily="34" charset="-122"/>
            <a:ea typeface="华康俪金黑W8(P)"/>
          </a:endParaRP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数据库</a:t>
          </a:r>
          <a:endParaRPr lang="zh-CN" altLang="en-US" sz="3600" kern="1200" dirty="0">
            <a:latin typeface="微软雅黑" panose="020B0503020204020204" pitchFamily="34" charset="-122"/>
            <a:ea typeface="华康俪金黑W8(P)"/>
          </a:endParaRP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多媒体</a:t>
          </a:r>
          <a:endParaRPr lang="zh-CN" altLang="en-US" sz="3600" kern="1200" dirty="0">
            <a:latin typeface="微软雅黑" panose="020B0503020204020204" pitchFamily="34" charset="-122"/>
            <a:ea typeface="华康俪金黑W8(P)"/>
          </a:endParaRP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网络信息内容</a:t>
          </a:r>
          <a:endParaRPr lang="zh-CN" altLang="en-US" sz="3600" kern="1200" dirty="0">
            <a:latin typeface="微软雅黑" panose="020B0503020204020204" pitchFamily="34" charset="-122"/>
            <a:ea typeface="华康俪金黑W8(P)"/>
          </a:endParaRPr>
        </a:p>
      </dsp:txBody>
      <dsp:txXfrm>
        <a:off x="51655" y="3253395"/>
        <a:ext cx="4074756" cy="9171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信息泄露</a:t>
          </a:r>
          <a:endParaRPr lang="zh-CN" altLang="en-US" sz="3600" kern="1200" dirty="0">
            <a:latin typeface="微软雅黑" panose="020B0503020204020204" pitchFamily="34" charset="-122"/>
            <a:ea typeface="华康俪金黑W8(P)"/>
          </a:endParaRP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altLang="zh-CN" sz="3600" kern="1200" dirty="0" smtClean="0">
              <a:latin typeface="微软雅黑" panose="020B0503020204020204" pitchFamily="34" charset="-122"/>
              <a:ea typeface="华康俪金黑W8(P)"/>
            </a:rPr>
            <a:t>Web</a:t>
          </a:r>
          <a:r>
            <a:rPr lang="zh-CN" altLang="en-US" sz="3600" kern="1200" dirty="0" smtClean="0">
              <a:latin typeface="微软雅黑" panose="020B0503020204020204" pitchFamily="34" charset="-122"/>
              <a:ea typeface="华康俪金黑W8(P)"/>
            </a:rPr>
            <a:t>病毒感染</a:t>
          </a:r>
          <a:endParaRPr lang="zh-CN" altLang="en-US" sz="3600" kern="1200" dirty="0">
            <a:latin typeface="微软雅黑" panose="020B0503020204020204" pitchFamily="34" charset="-122"/>
            <a:ea typeface="华康俪金黑W8(P)"/>
          </a:endParaRP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非业务内容浏览</a:t>
          </a:r>
          <a:endParaRPr lang="zh-CN" altLang="en-US" sz="3600" kern="1200" dirty="0">
            <a:latin typeface="微软雅黑" panose="020B0503020204020204" pitchFamily="34" charset="-122"/>
            <a:ea typeface="华康俪金黑W8(P)"/>
          </a:endParaRP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不适当</a:t>
          </a:r>
          <a:r>
            <a:rPr lang="en-US" altLang="zh-CN" sz="3600" kern="1200" dirty="0" smtClean="0">
              <a:latin typeface="微软雅黑" panose="020B0503020204020204" pitchFamily="34" charset="-122"/>
              <a:ea typeface="华康俪金黑W8(P)"/>
            </a:rPr>
            <a:t>(</a:t>
          </a:r>
          <a:r>
            <a:rPr lang="zh-CN" altLang="en-US" sz="3600" kern="1200" dirty="0" smtClean="0">
              <a:latin typeface="微软雅黑" panose="020B0503020204020204" pitchFamily="34" charset="-122"/>
              <a:ea typeface="华康俪金黑W8(P)"/>
            </a:rPr>
            <a:t>非法</a:t>
          </a:r>
          <a:r>
            <a:rPr lang="en-US" altLang="zh-CN" sz="3600" kern="1200" dirty="0" smtClean="0">
              <a:latin typeface="微软雅黑" panose="020B0503020204020204" pitchFamily="34" charset="-122"/>
              <a:ea typeface="华康俪金黑W8(P)"/>
            </a:rPr>
            <a:t>)</a:t>
          </a:r>
          <a:r>
            <a:rPr lang="zh-CN" altLang="en-US" sz="3600" kern="1200" dirty="0" smtClean="0">
              <a:latin typeface="微软雅黑" panose="020B0503020204020204" pitchFamily="34" charset="-122"/>
              <a:ea typeface="华康俪金黑W8(P)"/>
            </a:rPr>
            <a:t>内容</a:t>
          </a:r>
          <a:endParaRPr lang="zh-CN" altLang="en-US" sz="3600" kern="1200" dirty="0">
            <a:latin typeface="微软雅黑" panose="020B0503020204020204" pitchFamily="34" charset="-122"/>
            <a:ea typeface="华康俪金黑W8(P)"/>
          </a:endParaRPr>
        </a:p>
      </dsp:txBody>
      <dsp:txXfrm>
        <a:off x="51655" y="3253395"/>
        <a:ext cx="4074756" cy="917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垃圾邮件</a:t>
          </a:r>
          <a:endParaRPr lang="zh-CN" altLang="en-US" sz="3600" kern="1200" dirty="0">
            <a:latin typeface="微软雅黑" panose="020B0503020204020204" pitchFamily="34" charset="-122"/>
            <a:ea typeface="华康俪金黑W8(P)"/>
          </a:endParaRP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盗版</a:t>
          </a:r>
          <a:endParaRPr lang="zh-CN" altLang="en-US" sz="3600" kern="1200" dirty="0">
            <a:latin typeface="微软雅黑" panose="020B0503020204020204" pitchFamily="34" charset="-122"/>
            <a:ea typeface="华康俪金黑W8(P)"/>
          </a:endParaRP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隐私侵犯</a:t>
          </a:r>
          <a:endParaRPr lang="zh-CN" altLang="en-US" sz="3600" kern="1200" dirty="0">
            <a:latin typeface="微软雅黑" panose="020B0503020204020204" pitchFamily="34" charset="-122"/>
            <a:ea typeface="华康俪金黑W8(P)"/>
          </a:endParaRP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知识产权损失</a:t>
          </a:r>
          <a:endParaRPr lang="zh-CN" altLang="en-US" sz="3600" kern="1200" dirty="0">
            <a:latin typeface="微软雅黑" panose="020B0503020204020204" pitchFamily="34" charset="-122"/>
            <a:ea typeface="华康俪金黑W8(P)"/>
          </a:endParaRPr>
        </a:p>
      </dsp:txBody>
      <dsp:txXfrm>
        <a:off x="51655" y="3253395"/>
        <a:ext cx="4074756" cy="9171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061"/>
          <a:ext cx="4173990"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信息过载</a:t>
          </a:r>
          <a:endParaRPr lang="zh-CN" altLang="en-US" sz="3600" kern="1200" dirty="0">
            <a:latin typeface="微软雅黑" panose="020B0503020204020204" pitchFamily="34" charset="-122"/>
            <a:ea typeface="华康俪金黑W8(P)"/>
          </a:endParaRPr>
        </a:p>
      </dsp:txBody>
      <dsp:txXfrm>
        <a:off x="68462" y="68485"/>
        <a:ext cx="4041142" cy="1227851"/>
      </dsp:txXfrm>
    </dsp:sp>
    <dsp:sp modelId="{988D9766-81DD-42EA-8025-F35CE451537D}">
      <dsp:nvSpPr>
        <dsp:cNvPr id="0" name=""/>
        <dsp:cNvSpPr/>
      </dsp:nvSpPr>
      <dsp:spPr>
        <a:xfrm>
          <a:off x="2038" y="1430796"/>
          <a:ext cx="4173990"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i="0" kern="1200" dirty="0" smtClean="0"/>
            <a:t>信息恐怖（“ 危安信息” ）</a:t>
          </a:r>
          <a:endParaRPr lang="zh-CN" altLang="en-US" sz="3200" kern="1200" dirty="0">
            <a:latin typeface="微软雅黑" panose="020B0503020204020204" pitchFamily="34" charset="-122"/>
            <a:ea typeface="华康俪金黑W8(P)"/>
          </a:endParaRPr>
        </a:p>
      </dsp:txBody>
      <dsp:txXfrm>
        <a:off x="68462" y="1497220"/>
        <a:ext cx="4041142" cy="1227851"/>
      </dsp:txXfrm>
    </dsp:sp>
    <dsp:sp modelId="{D516C599-DE5A-42A2-88A9-704EB00499F1}">
      <dsp:nvSpPr>
        <dsp:cNvPr id="0" name=""/>
        <dsp:cNvSpPr/>
      </dsp:nvSpPr>
      <dsp:spPr>
        <a:xfrm>
          <a:off x="2038" y="2859531"/>
          <a:ext cx="4173990"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i="0" kern="1200" dirty="0" smtClean="0"/>
            <a:t>信息侵略</a:t>
          </a:r>
          <a:endParaRPr lang="zh-CN" altLang="en-US" sz="3600" kern="1200" dirty="0">
            <a:latin typeface="微软雅黑" panose="020B0503020204020204" pitchFamily="34" charset="-122"/>
            <a:ea typeface="华康俪金黑W8(P)"/>
          </a:endParaRPr>
        </a:p>
      </dsp:txBody>
      <dsp:txXfrm>
        <a:off x="68462" y="2925955"/>
        <a:ext cx="4041142" cy="1227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061"/>
          <a:ext cx="4173990"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i="0" kern="1200" dirty="0" smtClean="0"/>
            <a:t>信息污染</a:t>
          </a:r>
          <a:endParaRPr lang="zh-CN" altLang="en-US" sz="3600" kern="1200" dirty="0">
            <a:latin typeface="微软雅黑" panose="020B0503020204020204" pitchFamily="34" charset="-122"/>
            <a:ea typeface="华康俪金黑W8(P)"/>
          </a:endParaRPr>
        </a:p>
      </dsp:txBody>
      <dsp:txXfrm>
        <a:off x="68462" y="68485"/>
        <a:ext cx="4041142" cy="1227851"/>
      </dsp:txXfrm>
    </dsp:sp>
    <dsp:sp modelId="{988D9766-81DD-42EA-8025-F35CE451537D}">
      <dsp:nvSpPr>
        <dsp:cNvPr id="0" name=""/>
        <dsp:cNvSpPr/>
      </dsp:nvSpPr>
      <dsp:spPr>
        <a:xfrm>
          <a:off x="2038" y="1430796"/>
          <a:ext cx="4173990"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i="0" kern="1200" dirty="0" smtClean="0"/>
            <a:t>信息渗透</a:t>
          </a:r>
          <a:endParaRPr lang="zh-CN" altLang="en-US" sz="3600" kern="1200" dirty="0">
            <a:latin typeface="微软雅黑" panose="020B0503020204020204" pitchFamily="34" charset="-122"/>
            <a:ea typeface="华康俪金黑W8(P)"/>
          </a:endParaRPr>
        </a:p>
      </dsp:txBody>
      <dsp:txXfrm>
        <a:off x="68462" y="1497220"/>
        <a:ext cx="4041142" cy="1227851"/>
      </dsp:txXfrm>
    </dsp:sp>
    <dsp:sp modelId="{D516C599-DE5A-42A2-88A9-704EB00499F1}">
      <dsp:nvSpPr>
        <dsp:cNvPr id="0" name=""/>
        <dsp:cNvSpPr/>
      </dsp:nvSpPr>
      <dsp:spPr>
        <a:xfrm>
          <a:off x="2038" y="2859531"/>
          <a:ext cx="4173990"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i="0" kern="1200" dirty="0" smtClean="0"/>
            <a:t>信息侵权</a:t>
          </a:r>
          <a:endParaRPr lang="zh-CN" altLang="en-US" sz="3600" kern="1200" dirty="0">
            <a:latin typeface="微软雅黑" panose="020B0503020204020204" pitchFamily="34" charset="-122"/>
            <a:ea typeface="华康俪金黑W8(P)"/>
          </a:endParaRPr>
        </a:p>
      </dsp:txBody>
      <dsp:txXfrm>
        <a:off x="68462" y="2925955"/>
        <a:ext cx="4041142" cy="12278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19722" y="-2875795"/>
          <a:ext cx="1080912"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如北美自信息内容产业，加拿大电子子内容</a:t>
          </a:r>
          <a:r>
            <a:rPr lang="en-US" altLang="en-US" sz="2000" kern="1200" dirty="0" smtClean="0">
              <a:solidFill>
                <a:schemeClr val="tx1">
                  <a:lumMod val="65000"/>
                  <a:lumOff val="35000"/>
                </a:schemeClr>
              </a:solidFill>
              <a:latin typeface="微软雅黑" pitchFamily="34" charset="-122"/>
              <a:ea typeface="微软雅黑" pitchFamily="34" charset="-122"/>
              <a:cs typeface="+mn-cs"/>
            </a:rPr>
            <a:t>(e-content)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，欧盟数字内容</a:t>
          </a:r>
          <a:r>
            <a:rPr lang="en-US" altLang="en-US" sz="2000" kern="1200" dirty="0" smtClean="0">
              <a:solidFill>
                <a:schemeClr val="tx1">
                  <a:lumMod val="65000"/>
                  <a:lumOff val="35000"/>
                </a:schemeClr>
              </a:solidFill>
              <a:latin typeface="微软雅黑" pitchFamily="34" charset="-122"/>
              <a:ea typeface="微软雅黑" pitchFamily="34" charset="-122"/>
              <a:cs typeface="+mn-cs"/>
            </a:rPr>
            <a:t>(Digital content)</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等</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06766" y="189927"/>
        <a:ext cx="7054059" cy="975380"/>
      </dsp:txXfrm>
    </dsp:sp>
    <dsp:sp modelId="{F4149E3D-D159-4E8D-9645-4C34100CAD08}">
      <dsp:nvSpPr>
        <dsp:cNvPr id="0" name=""/>
        <dsp:cNvSpPr/>
      </dsp:nvSpPr>
      <dsp:spPr>
        <a:xfrm>
          <a:off x="773753" y="2047"/>
          <a:ext cx="2433012" cy="135114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endParaRPr lang="zh-CN" altLang="en-US" sz="3600" kern="1200" dirty="0">
            <a:latin typeface="微软雅黑" panose="020B0503020204020204" pitchFamily="34" charset="-122"/>
            <a:ea typeface="华康俪金黑W8(P)"/>
          </a:endParaRPr>
        </a:p>
      </dsp:txBody>
      <dsp:txXfrm>
        <a:off x="839710" y="68004"/>
        <a:ext cx="2301098" cy="1219227"/>
      </dsp:txXfrm>
    </dsp:sp>
    <dsp:sp modelId="{C36456F2-C104-49EC-A4F4-9E741C50E57D}">
      <dsp:nvSpPr>
        <dsp:cNvPr id="0" name=""/>
        <dsp:cNvSpPr/>
      </dsp:nvSpPr>
      <dsp:spPr>
        <a:xfrm rot="5400000">
          <a:off x="6236792" y="-1457096"/>
          <a:ext cx="1080912"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有数字媒体、多媒体、新媒体或者网络媒体。</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23836" y="1608626"/>
        <a:ext cx="7054059" cy="975380"/>
      </dsp:txXfrm>
    </dsp:sp>
    <dsp:sp modelId="{988D9766-81DD-42EA-8025-F35CE451537D}">
      <dsp:nvSpPr>
        <dsp:cNvPr id="0" name=""/>
        <dsp:cNvSpPr/>
      </dsp:nvSpPr>
      <dsp:spPr>
        <a:xfrm>
          <a:off x="773753" y="1420745"/>
          <a:ext cx="2450082" cy="1351141"/>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媒体角度</a:t>
          </a:r>
          <a:endParaRPr lang="zh-CN" altLang="en-US" sz="3600" kern="1200" dirty="0">
            <a:latin typeface="微软雅黑" panose="020B0503020204020204" pitchFamily="34" charset="-122"/>
            <a:ea typeface="华康俪金黑W8(P)"/>
          </a:endParaRPr>
        </a:p>
      </dsp:txBody>
      <dsp:txXfrm>
        <a:off x="839710" y="1486702"/>
        <a:ext cx="2318168" cy="1219227"/>
      </dsp:txXfrm>
    </dsp:sp>
    <dsp:sp modelId="{B384A40A-3548-4A73-A19D-621C79A2EA79}">
      <dsp:nvSpPr>
        <dsp:cNvPr id="0" name=""/>
        <dsp:cNvSpPr/>
      </dsp:nvSpPr>
      <dsp:spPr>
        <a:xfrm rot="5400000">
          <a:off x="6202413" y="-13602"/>
          <a:ext cx="1080912"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lumMod val="65000"/>
                  <a:lumOff val="35000"/>
                </a:schemeClr>
              </a:solidFill>
              <a:latin typeface="微软雅黑" pitchFamily="34" charset="-122"/>
              <a:ea typeface="微软雅黑" pitchFamily="34" charset="-122"/>
              <a:cs typeface="+mn-cs"/>
            </a:rPr>
            <a:t>有日本重视的内容产业</a:t>
          </a:r>
          <a:r>
            <a:rPr lang="en-US" altLang="en-US" sz="2000" kern="1200" dirty="0" smtClean="0">
              <a:solidFill>
                <a:schemeClr val="tx1">
                  <a:lumMod val="65000"/>
                  <a:lumOff val="35000"/>
                </a:schemeClr>
              </a:solidFill>
              <a:latin typeface="微软雅黑" pitchFamily="34" charset="-122"/>
              <a:ea typeface="微软雅黑" pitchFamily="34" charset="-122"/>
              <a:cs typeface="+mn-cs"/>
            </a:rPr>
            <a:t>(content Industry)</a:t>
          </a:r>
          <a:r>
            <a:rPr lang="zh-CN" altLang="en-US" sz="2000" kern="1200" dirty="0" smtClean="0">
              <a:solidFill>
                <a:schemeClr val="tx1">
                  <a:lumMod val="65000"/>
                  <a:lumOff val="35000"/>
                </a:schemeClr>
              </a:solidFill>
              <a:latin typeface="微软雅黑" pitchFamily="34" charset="-122"/>
              <a:ea typeface="微软雅黑" pitchFamily="34" charset="-122"/>
              <a:cs typeface="+mn-cs"/>
            </a:rPr>
            <a:t>或者英国和澳大利亚推行的创意产业</a:t>
          </a:r>
          <a:r>
            <a:rPr lang="en-US" altLang="en-US" sz="2000" kern="1200" dirty="0" smtClean="0">
              <a:solidFill>
                <a:schemeClr val="tx1">
                  <a:lumMod val="65000"/>
                  <a:lumOff val="35000"/>
                </a:schemeClr>
              </a:solidFill>
              <a:latin typeface="微软雅黑" pitchFamily="34" charset="-122"/>
              <a:ea typeface="微软雅黑" pitchFamily="34" charset="-122"/>
              <a:cs typeface="+mn-cs"/>
            </a:rPr>
            <a:t>(Creative Industry)</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9457" y="3052120"/>
        <a:ext cx="7054059" cy="975380"/>
      </dsp:txXfrm>
    </dsp:sp>
    <dsp:sp modelId="{D516C599-DE5A-42A2-88A9-704EB00499F1}">
      <dsp:nvSpPr>
        <dsp:cNvPr id="0" name=""/>
        <dsp:cNvSpPr/>
      </dsp:nvSpPr>
      <dsp:spPr>
        <a:xfrm>
          <a:off x="773753" y="2839443"/>
          <a:ext cx="2415703" cy="135114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产业角度</a:t>
          </a:r>
          <a:endParaRPr lang="zh-CN" altLang="en-US" sz="3600" kern="1200" dirty="0">
            <a:latin typeface="微软雅黑" panose="020B0503020204020204" pitchFamily="34" charset="-122"/>
            <a:ea typeface="华康俪金黑W8(P)"/>
          </a:endParaRPr>
        </a:p>
      </dsp:txBody>
      <dsp:txXfrm>
        <a:off x="839710" y="2905400"/>
        <a:ext cx="2283789" cy="12192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E0D95-4FAD-4C1E-B6A9-067D8596A7E5}">
      <dsp:nvSpPr>
        <dsp:cNvPr id="0" name=""/>
        <dsp:cNvSpPr/>
      </dsp:nvSpPr>
      <dsp:spPr>
        <a:xfrm>
          <a:off x="1744863" y="1842"/>
          <a:ext cx="7614688" cy="805566"/>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数字传媒行业</a:t>
          </a:r>
          <a:endParaRPr lang="zh-CN" altLang="en-US" sz="3600" kern="1200" dirty="0">
            <a:latin typeface="微软雅黑" panose="020B0503020204020204" pitchFamily="34" charset="-122"/>
            <a:ea typeface="华康俪金黑W8(P)"/>
          </a:endParaRPr>
        </a:p>
      </dsp:txBody>
      <dsp:txXfrm>
        <a:off x="1784187" y="41166"/>
        <a:ext cx="7536040" cy="726918"/>
      </dsp:txXfrm>
    </dsp:sp>
    <dsp:sp modelId="{BCDDB4DF-E34A-4C66-8EAC-818CFBF3492C}">
      <dsp:nvSpPr>
        <dsp:cNvPr id="0" name=""/>
        <dsp:cNvSpPr/>
      </dsp:nvSpPr>
      <dsp:spPr>
        <a:xfrm>
          <a:off x="1744863" y="847687"/>
          <a:ext cx="7614688" cy="805566"/>
        </a:xfrm>
        <a:prstGeom prst="roundRect">
          <a:avLst/>
        </a:prstGeom>
        <a:gradFill rotWithShape="0">
          <a:gsLst>
            <a:gs pos="0">
              <a:schemeClr val="accent1">
                <a:alpha val="90000"/>
                <a:hueOff val="0"/>
                <a:satOff val="0"/>
                <a:lumOff val="0"/>
                <a:alphaOff val="-10000"/>
                <a:satMod val="103000"/>
                <a:lumMod val="102000"/>
                <a:tint val="94000"/>
              </a:schemeClr>
            </a:gs>
            <a:gs pos="50000">
              <a:schemeClr val="accent1">
                <a:alpha val="90000"/>
                <a:hueOff val="0"/>
                <a:satOff val="0"/>
                <a:lumOff val="0"/>
                <a:alphaOff val="-10000"/>
                <a:satMod val="110000"/>
                <a:lumMod val="100000"/>
                <a:shade val="100000"/>
              </a:schemeClr>
            </a:gs>
            <a:gs pos="100000">
              <a:schemeClr val="accent1">
                <a:alpha val="90000"/>
                <a:hueOff val="0"/>
                <a:satOff val="0"/>
                <a:lumOff val="0"/>
                <a:alphaOff val="-1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smtClean="0">
              <a:latin typeface="微软雅黑" panose="020B0503020204020204" pitchFamily="34" charset="-122"/>
              <a:ea typeface="华康俪金黑W8(P)"/>
            </a:rPr>
            <a:t>数字娱乐行业</a:t>
          </a:r>
          <a:endParaRPr lang="zh-CN" altLang="en-US" sz="3600" kern="1200" dirty="0">
            <a:latin typeface="微软雅黑" panose="020B0503020204020204" pitchFamily="34" charset="-122"/>
            <a:ea typeface="华康俪金黑W8(P)"/>
          </a:endParaRPr>
        </a:p>
      </dsp:txBody>
      <dsp:txXfrm>
        <a:off x="1784187" y="887011"/>
        <a:ext cx="7536040" cy="726918"/>
      </dsp:txXfrm>
    </dsp:sp>
    <dsp:sp modelId="{F0CC7FFE-D7BE-4F18-A949-2793FA368FE2}">
      <dsp:nvSpPr>
        <dsp:cNvPr id="0" name=""/>
        <dsp:cNvSpPr/>
      </dsp:nvSpPr>
      <dsp:spPr>
        <a:xfrm>
          <a:off x="1744863" y="1693532"/>
          <a:ext cx="7614688" cy="805566"/>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数字学习行业</a:t>
          </a:r>
          <a:endParaRPr lang="zh-CN" altLang="en-US" sz="3600" kern="1200" dirty="0">
            <a:latin typeface="微软雅黑" panose="020B0503020204020204" pitchFamily="34" charset="-122"/>
            <a:ea typeface="华康俪金黑W8(P)"/>
          </a:endParaRPr>
        </a:p>
      </dsp:txBody>
      <dsp:txXfrm>
        <a:off x="1784187" y="1732856"/>
        <a:ext cx="7536040" cy="726918"/>
      </dsp:txXfrm>
    </dsp:sp>
    <dsp:sp modelId="{9F727F51-87DB-4E27-B01B-0EF6049A7929}">
      <dsp:nvSpPr>
        <dsp:cNvPr id="0" name=""/>
        <dsp:cNvSpPr/>
      </dsp:nvSpPr>
      <dsp:spPr>
        <a:xfrm>
          <a:off x="1744863" y="2539377"/>
          <a:ext cx="7585665" cy="805566"/>
        </a:xfrm>
        <a:prstGeom prst="roundRect">
          <a:avLst/>
        </a:prstGeom>
        <a:gradFill rotWithShape="0">
          <a:gsLst>
            <a:gs pos="0">
              <a:schemeClr val="accent1">
                <a:alpha val="90000"/>
                <a:hueOff val="0"/>
                <a:satOff val="0"/>
                <a:lumOff val="0"/>
                <a:alphaOff val="-30000"/>
                <a:satMod val="103000"/>
                <a:lumMod val="102000"/>
                <a:tint val="94000"/>
              </a:schemeClr>
            </a:gs>
            <a:gs pos="50000">
              <a:schemeClr val="accent1">
                <a:alpha val="90000"/>
                <a:hueOff val="0"/>
                <a:satOff val="0"/>
                <a:lumOff val="0"/>
                <a:alphaOff val="-30000"/>
                <a:satMod val="110000"/>
                <a:lumMod val="100000"/>
                <a:shade val="100000"/>
              </a:schemeClr>
            </a:gs>
            <a:gs pos="100000">
              <a:schemeClr val="accent1">
                <a:alpha val="90000"/>
                <a:hueOff val="0"/>
                <a:satOff val="0"/>
                <a:lumOff val="0"/>
                <a:alphaOff val="-3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数字出版行业</a:t>
          </a:r>
          <a:endParaRPr lang="zh-CN" altLang="en-US" sz="3600" kern="1200" dirty="0">
            <a:latin typeface="微软雅黑" panose="020B0503020204020204" pitchFamily="34" charset="-122"/>
            <a:ea typeface="华康俪金黑W8(P)"/>
          </a:endParaRPr>
        </a:p>
      </dsp:txBody>
      <dsp:txXfrm>
        <a:off x="1784187" y="2578701"/>
        <a:ext cx="7507017" cy="726918"/>
      </dsp:txXfrm>
    </dsp:sp>
    <dsp:sp modelId="{DF41D51A-18BF-4226-8F63-C9A15BCD8E95}">
      <dsp:nvSpPr>
        <dsp:cNvPr id="0" name=""/>
        <dsp:cNvSpPr/>
      </dsp:nvSpPr>
      <dsp:spPr>
        <a:xfrm>
          <a:off x="1744863" y="3385222"/>
          <a:ext cx="7585665" cy="805566"/>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面向专业应用的数字内容服务行业</a:t>
          </a:r>
          <a:endParaRPr lang="zh-CN" altLang="en-US" sz="3600" kern="1200" dirty="0">
            <a:latin typeface="微软雅黑" panose="020B0503020204020204" pitchFamily="34" charset="-122"/>
            <a:ea typeface="华康俪金黑W8(P)"/>
          </a:endParaRPr>
        </a:p>
      </dsp:txBody>
      <dsp:txXfrm>
        <a:off x="1784187" y="3424546"/>
        <a:ext cx="7507017" cy="72691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2020/4/20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提高效率：推荐好的、过滤坏的。净化：发现、过滤。国家安全：发现、过滤</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39</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信息内容安全技术国家工程实验室</a:t>
            </a:r>
            <a:r>
              <a:rPr lang="en-US" altLang="zh-CN" dirty="0" smtClean="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40</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信息内容安全技术国家工程实验室</a:t>
            </a:r>
            <a:r>
              <a:rPr lang="en-US" altLang="zh-CN" dirty="0" smtClean="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41</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信息内容安全技术国家工程实验室</a:t>
            </a:r>
            <a:r>
              <a:rPr lang="en-US" altLang="zh-CN" dirty="0" smtClean="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42</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信息内容安全技术国家工程实验室</a:t>
            </a:r>
            <a:r>
              <a:rPr lang="en-US" altLang="zh-CN" dirty="0" smtClean="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43</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信息内容安全技术国家工程实验室</a:t>
            </a:r>
            <a:r>
              <a:rPr lang="en-US" altLang="zh-CN" dirty="0" smtClean="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44</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信息内容安全技术国家工程实验室</a:t>
            </a:r>
            <a:r>
              <a:rPr lang="en-US" altLang="zh-CN" dirty="0" smtClean="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45</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信息内容安全技术国家工程实验室</a:t>
            </a:r>
            <a:r>
              <a:rPr lang="en-US" altLang="zh-CN" dirty="0" smtClean="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46</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47</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UPS</a:t>
            </a:r>
            <a:r>
              <a:rPr lang="zh-CN" altLang="en-US" dirty="0" smtClean="0"/>
              <a:t>快递 </a:t>
            </a:r>
            <a:r>
              <a:rPr lang="en-US" altLang="zh-CN" dirty="0" smtClean="0"/>
              <a:t>(United Parcel Service</a:t>
            </a:r>
            <a:r>
              <a:rPr lang="zh-CN" altLang="en-US" dirty="0" smtClean="0"/>
              <a:t>联合包裹速递服务公司</a:t>
            </a:r>
            <a:r>
              <a:rPr lang="en-US" altLang="zh-CN" dirty="0" smtClean="0"/>
              <a:t>)</a:t>
            </a:r>
            <a:r>
              <a:rPr lang="zh-CN" altLang="en-US" dirty="0" smtClean="0"/>
              <a:t>在</a:t>
            </a:r>
            <a:r>
              <a:rPr lang="en-US" altLang="zh-CN" dirty="0" smtClean="0"/>
              <a:t>1907 </a:t>
            </a:r>
            <a:r>
              <a:rPr lang="zh-CN" altLang="en-US" dirty="0" smtClean="0"/>
              <a:t>年作为一家信使公司成立于美国华盛顿州西雅图。作为世界上最大的快递承运商与包裹递送公司，同时也是运输、物流、资本与电子商务服务的领导性的提供者。</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62</a:t>
            </a:fld>
            <a:endParaRPr lang="zh-CN" altLang="en-US"/>
          </a:p>
        </p:txBody>
      </p:sp>
    </p:spTree>
    <p:extLst>
      <p:ext uri="{BB962C8B-B14F-4D97-AF65-F5344CB8AC3E}">
        <p14:creationId xmlns:p14="http://schemas.microsoft.com/office/powerpoint/2010/main" val="1335895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内容与信息是等价的概念。数字内容是信息的数字化表示</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a:t>
            </a:fld>
            <a:endParaRPr lang="zh-CN" altLang="en-US"/>
          </a:p>
        </p:txBody>
      </p:sp>
    </p:spTree>
    <p:extLst>
      <p:ext uri="{BB962C8B-B14F-4D97-AF65-F5344CB8AC3E}">
        <p14:creationId xmlns:p14="http://schemas.microsoft.com/office/powerpoint/2010/main" val="1858939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什么是洗钱：洗钱者通过金融机构或其他途径将非法所得加以 转移、兑换或者投资，掩饰、隐瞒其非法来源和 性质，使非法所得合法化的行为。</a:t>
            </a:r>
          </a:p>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67</a:t>
            </a:fld>
            <a:endParaRPr lang="zh-CN" altLang="en-US"/>
          </a:p>
        </p:txBody>
      </p:sp>
    </p:spTree>
    <p:extLst>
      <p:ext uri="{BB962C8B-B14F-4D97-AF65-F5344CB8AC3E}">
        <p14:creationId xmlns:p14="http://schemas.microsoft.com/office/powerpoint/2010/main" val="1645803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68</a:t>
            </a:fld>
            <a:endParaRPr lang="zh-CN" altLang="en-US"/>
          </a:p>
        </p:txBody>
      </p:sp>
    </p:spTree>
    <p:extLst>
      <p:ext uri="{BB962C8B-B14F-4D97-AF65-F5344CB8AC3E}">
        <p14:creationId xmlns:p14="http://schemas.microsoft.com/office/powerpoint/2010/main" val="1645803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骗子检测系统</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69</a:t>
            </a:fld>
            <a:endParaRPr lang="zh-CN" altLang="en-US"/>
          </a:p>
        </p:txBody>
      </p:sp>
    </p:spTree>
    <p:extLst>
      <p:ext uri="{BB962C8B-B14F-4D97-AF65-F5344CB8AC3E}">
        <p14:creationId xmlns:p14="http://schemas.microsoft.com/office/powerpoint/2010/main" val="164580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IDC</a:t>
            </a:r>
            <a:r>
              <a:rPr lang="zh-CN" altLang="en-US" dirty="0" smtClean="0"/>
              <a:t>（</a:t>
            </a:r>
            <a:r>
              <a:rPr lang="en-US" altLang="zh-CN" dirty="0" smtClean="0"/>
              <a:t>Internet Data Center)</a:t>
            </a:r>
            <a:r>
              <a:rPr lang="zh-CN" altLang="en-US" dirty="0" smtClean="0"/>
              <a:t>，即互联网数据中心</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a:t>
            </a:fld>
            <a:endParaRPr lang="zh-CN" altLang="en-US"/>
          </a:p>
        </p:txBody>
      </p:sp>
    </p:spTree>
    <p:extLst>
      <p:ext uri="{BB962C8B-B14F-4D97-AF65-F5344CB8AC3E}">
        <p14:creationId xmlns:p14="http://schemas.microsoft.com/office/powerpoint/2010/main" val="196891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信源、信道、信宿</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14</a:t>
            </a:fld>
            <a:endParaRPr lang="zh-CN" altLang="en-US"/>
          </a:p>
        </p:txBody>
      </p:sp>
    </p:spTree>
    <p:extLst>
      <p:ext uri="{BB962C8B-B14F-4D97-AF65-F5344CB8AC3E}">
        <p14:creationId xmlns:p14="http://schemas.microsoft.com/office/powerpoint/2010/main" val="22492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16</a:t>
            </a:fld>
            <a:endParaRPr lang="zh-CN" altLang="en-US"/>
          </a:p>
        </p:txBody>
      </p:sp>
    </p:spTree>
    <p:extLst>
      <p:ext uri="{BB962C8B-B14F-4D97-AF65-F5344CB8AC3E}">
        <p14:creationId xmlns:p14="http://schemas.microsoft.com/office/powerpoint/2010/main" val="3908340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传媒：传播各种信息的媒体。指信息传播媒介（通信、数媒、广播、电视、电影、出版、广告、新闻、网络、文化产业、新媒体等）</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17</a:t>
            </a:fld>
            <a:endParaRPr lang="zh-CN" altLang="en-US"/>
          </a:p>
        </p:txBody>
      </p:sp>
    </p:spTree>
    <p:extLst>
      <p:ext uri="{BB962C8B-B14F-4D97-AF65-F5344CB8AC3E}">
        <p14:creationId xmlns:p14="http://schemas.microsoft.com/office/powerpoint/2010/main" val="2112238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OTT TV</a:t>
            </a:r>
            <a:r>
              <a:rPr lang="zh-CN" altLang="en-US" dirty="0" smtClean="0"/>
              <a:t>是“</a:t>
            </a:r>
            <a:r>
              <a:rPr lang="en-US" altLang="zh-CN" dirty="0" smtClean="0"/>
              <a:t>Over The Top TV”</a:t>
            </a:r>
            <a:r>
              <a:rPr lang="zh-CN" altLang="en-US" dirty="0" smtClean="0"/>
              <a:t>的缩写，是指基于开放互联网的视频服务，终端可以是电视机、电脑、机顶盒、</a:t>
            </a:r>
            <a:r>
              <a:rPr lang="en-US" altLang="zh-CN" dirty="0" smtClean="0"/>
              <a:t>PAD</a:t>
            </a:r>
            <a:r>
              <a:rPr lang="zh-CN" altLang="en-US" dirty="0" smtClean="0"/>
              <a:t>、智能手机等等。意指在网络之上提供服务，强调服务与物理网络的无关性。通过互联网传输的视频节目，如</a:t>
            </a:r>
            <a:r>
              <a:rPr lang="en-US" altLang="zh-CN" dirty="0" smtClean="0"/>
              <a:t>PPS</a:t>
            </a:r>
            <a:r>
              <a:rPr lang="zh-CN" altLang="en-US" dirty="0" smtClean="0"/>
              <a:t>、</a:t>
            </a:r>
            <a:r>
              <a:rPr lang="en-US" altLang="zh-CN" dirty="0" smtClean="0"/>
              <a:t>UUSEE</a:t>
            </a:r>
            <a:r>
              <a:rPr lang="zh-CN" altLang="en-US" dirty="0" smtClean="0"/>
              <a:t>等平台的内容传输到显示屏幕</a:t>
            </a:r>
            <a:r>
              <a:rPr lang="en-US" altLang="zh-CN" dirty="0" smtClean="0"/>
              <a:t>(</a:t>
            </a:r>
            <a:r>
              <a:rPr lang="zh-CN" altLang="en-US" dirty="0" smtClean="0"/>
              <a:t>包括电视</a:t>
            </a:r>
            <a:r>
              <a:rPr lang="en-US" altLang="zh-CN" dirty="0" smtClean="0"/>
              <a:t>)</a:t>
            </a:r>
            <a:r>
              <a:rPr lang="zh-CN" altLang="en-US" dirty="0" smtClean="0"/>
              <a:t>上。</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20</a:t>
            </a:fld>
            <a:endParaRPr lang="zh-CN" altLang="en-US"/>
          </a:p>
        </p:txBody>
      </p:sp>
    </p:spTree>
    <p:extLst>
      <p:ext uri="{BB962C8B-B14F-4D97-AF65-F5344CB8AC3E}">
        <p14:creationId xmlns:p14="http://schemas.microsoft.com/office/powerpoint/2010/main" val="348064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不过</a:t>
            </a:r>
            <a:r>
              <a:rPr lang="en-US" altLang="zh-CN" dirty="0" smtClean="0"/>
              <a:t>《</a:t>
            </a:r>
            <a:r>
              <a:rPr lang="zh-CN" altLang="en-US" dirty="0" smtClean="0"/>
              <a:t>互联网上网服务营业场所管理条例</a:t>
            </a:r>
            <a:r>
              <a:rPr lang="en-US" altLang="zh-CN" dirty="0" smtClean="0"/>
              <a:t>》</a:t>
            </a:r>
            <a:r>
              <a:rPr lang="zh-CN" altLang="en-US" dirty="0" smtClean="0"/>
              <a:t>第十四条以及</a:t>
            </a:r>
            <a:r>
              <a:rPr lang="en-US" altLang="zh-CN" dirty="0" smtClean="0"/>
              <a:t>《</a:t>
            </a:r>
            <a:r>
              <a:rPr lang="zh-CN" altLang="en-US" dirty="0" smtClean="0"/>
              <a:t>互联网文化管理暂行规定</a:t>
            </a:r>
            <a:r>
              <a:rPr lang="en-US" altLang="zh-CN" dirty="0" smtClean="0"/>
              <a:t>》</a:t>
            </a:r>
            <a:r>
              <a:rPr lang="zh-CN" altLang="en-US" dirty="0" smtClean="0"/>
              <a:t>第十六条等在该基础上增加了一项：“危害社会公德或者民族优秀文化传统的”，扩充为了“十不准”</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26</a:t>
            </a:fld>
            <a:endParaRPr lang="zh-CN" altLang="en-US"/>
          </a:p>
        </p:txBody>
      </p:sp>
    </p:spTree>
    <p:extLst>
      <p:ext uri="{BB962C8B-B14F-4D97-AF65-F5344CB8AC3E}">
        <p14:creationId xmlns:p14="http://schemas.microsoft.com/office/powerpoint/2010/main" val="1641662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预警、保护、检测、应急响应、反击等环节。</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27</a:t>
            </a:fld>
            <a:endParaRPr lang="zh-CN" altLang="en-US"/>
          </a:p>
        </p:txBody>
      </p:sp>
    </p:spTree>
    <p:extLst>
      <p:ext uri="{BB962C8B-B14F-4D97-AF65-F5344CB8AC3E}">
        <p14:creationId xmlns:p14="http://schemas.microsoft.com/office/powerpoint/2010/main" val="1641662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52400" y="-14515"/>
            <a:ext cx="11504149" cy="6872515"/>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3586250" y="1245799"/>
            <a:ext cx="648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608110" y="1405008"/>
            <a:ext cx="613339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8067051" y="4699001"/>
            <a:ext cx="4124950"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59317"/>
            <a:ext cx="12192000" cy="155220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801" dirty="0" smtClean="0"/>
              <a:t>中国矿业大学 曹天杰</a:t>
            </a:r>
            <a:endParaRPr lang="zh-CN" altLang="en-US" sz="1801" dirty="0"/>
          </a:p>
        </p:txBody>
      </p:sp>
      <p:sp>
        <p:nvSpPr>
          <p:cNvPr id="70" name="文本框 69"/>
          <p:cNvSpPr txBox="1"/>
          <p:nvPr/>
        </p:nvSpPr>
        <p:spPr>
          <a:xfrm>
            <a:off x="2586512" y="967346"/>
            <a:ext cx="7333535" cy="1015663"/>
          </a:xfrm>
          <a:prstGeom prst="rect">
            <a:avLst/>
          </a:prstGeom>
          <a:noFill/>
        </p:spPr>
        <p:txBody>
          <a:bodyPr wrap="square" rtlCol="0">
            <a:spAutoFit/>
          </a:bodyPr>
          <a:lstStyle/>
          <a:p>
            <a:pPr algn="dist"/>
            <a:r>
              <a:rPr lang="zh-CN" altLang="en-US" sz="6000" dirty="0" smtClean="0">
                <a:latin typeface="方正粗宋简体" panose="03000509000000000000" pitchFamily="65" charset="-122"/>
                <a:ea typeface="方正粗宋简体" panose="03000509000000000000" pitchFamily="65" charset="-122"/>
              </a:rPr>
              <a:t>信息内容安全</a:t>
            </a:r>
            <a:endParaRPr lang="zh-CN" altLang="en-US" sz="6000" dirty="0">
              <a:latin typeface="方正粗宋简体" panose="03000509000000000000" pitchFamily="65" charset="-122"/>
              <a:ea typeface="方正粗宋简体" panose="03000509000000000000" pitchFamily="65" charset="-122"/>
            </a:endParaRPr>
          </a:p>
        </p:txBody>
      </p:sp>
      <p:sp>
        <p:nvSpPr>
          <p:cNvPr id="71" name="文本框 70"/>
          <p:cNvSpPr txBox="1"/>
          <p:nvPr/>
        </p:nvSpPr>
        <p:spPr>
          <a:xfrm>
            <a:off x="2833880" y="2358376"/>
            <a:ext cx="7086167" cy="554126"/>
          </a:xfrm>
          <a:prstGeom prst="rect">
            <a:avLst/>
          </a:prstGeom>
          <a:noFill/>
        </p:spPr>
        <p:txBody>
          <a:bodyPr wrap="square" rtlCol="0">
            <a:spAutoFit/>
          </a:bodyPr>
          <a:lstStyle/>
          <a:p>
            <a:pPr algn="dist"/>
            <a:r>
              <a:rPr lang="zh-CN" altLang="en-US" sz="3001" dirty="0">
                <a:latin typeface="微软雅黑" pitchFamily="34" charset="-122"/>
                <a:ea typeface="微软雅黑" pitchFamily="34" charset="-122"/>
              </a:rPr>
              <a:t>第一</a:t>
            </a:r>
            <a:r>
              <a:rPr lang="zh-CN" altLang="en-US" sz="3001" dirty="0" smtClean="0">
                <a:latin typeface="微软雅黑" pitchFamily="34" charset="-122"/>
                <a:ea typeface="微软雅黑" pitchFamily="34" charset="-122"/>
              </a:rPr>
              <a:t>章 绪论</a:t>
            </a:r>
            <a:endParaRPr lang="zh-CN" altLang="en-US" sz="3001"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54D9912E-CD21-4B76-91AB-8AF6576DF20D}" type="slidenum">
              <a:rPr lang="zh-CN" altLang="zh-CN" smtClean="0"/>
              <a:pPr>
                <a:defRPr/>
              </a:pPr>
              <a:t>1</a:t>
            </a:fld>
            <a:endParaRPr lang="zh-CN" altLang="zh-CN"/>
          </a:p>
        </p:txBody>
      </p:sp>
    </p:spTree>
    <p:extLst>
      <p:ext uri="{BB962C8B-B14F-4D97-AF65-F5344CB8AC3E}">
        <p14:creationId xmlns:p14="http://schemas.microsoft.com/office/powerpoint/2010/main" val="4260259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10</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8392041" cy="1323439"/>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内容</a:t>
            </a:r>
            <a:r>
              <a:rPr lang="zh-CN" altLang="en-US" sz="4000" dirty="0">
                <a:solidFill>
                  <a:srgbClr val="31B5D6"/>
                </a:solidFill>
                <a:latin typeface="华康俪金黑W8(P)" panose="020B0800000000000000" pitchFamily="34" charset="-122"/>
                <a:ea typeface="华康俪金黑W8(P)" panose="020B0800000000000000" pitchFamily="34" charset="-122"/>
              </a:rPr>
              <a:t>安全在信息安全中的地位及作用</a:t>
            </a:r>
          </a:p>
          <a:p>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338" y="1590675"/>
            <a:ext cx="6029325"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10</a:t>
            </a:fld>
            <a:endParaRPr lang="zh-CN" altLang="zh-CN"/>
          </a:p>
        </p:txBody>
      </p:sp>
    </p:spTree>
    <p:extLst>
      <p:ext uri="{BB962C8B-B14F-4D97-AF65-F5344CB8AC3E}">
        <p14:creationId xmlns:p14="http://schemas.microsoft.com/office/powerpoint/2010/main" val="19758637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8392041" cy="1323439"/>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内容</a:t>
            </a:r>
            <a:r>
              <a:rPr lang="zh-CN" altLang="en-US" sz="4000" dirty="0">
                <a:solidFill>
                  <a:srgbClr val="31B5D6"/>
                </a:solidFill>
                <a:latin typeface="华康俪金黑W8(P)" panose="020B0800000000000000" pitchFamily="34" charset="-122"/>
                <a:ea typeface="华康俪金黑W8(P)" panose="020B0800000000000000" pitchFamily="34" charset="-122"/>
              </a:rPr>
              <a:t>安全在信息安全中的地位及作用</a:t>
            </a:r>
          </a:p>
          <a:p>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aphicFrame>
        <p:nvGraphicFramePr>
          <p:cNvPr id="14" name="内容占位符 4"/>
          <p:cNvGraphicFramePr>
            <a:graphicFrameLocks/>
          </p:cNvGraphicFramePr>
          <p:nvPr>
            <p:extLst>
              <p:ext uri="{D42A27DB-BD31-4B8C-83A1-F6EECF244321}">
                <p14:modId xmlns:p14="http://schemas.microsoft.com/office/powerpoint/2010/main" val="3058688845"/>
              </p:ext>
            </p:extLst>
          </p:nvPr>
        </p:nvGraphicFramePr>
        <p:xfrm>
          <a:off x="669703" y="1099075"/>
          <a:ext cx="11090021" cy="5608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11</a:t>
            </a:fld>
            <a:endParaRPr lang="zh-CN" altLang="zh-CN"/>
          </a:p>
        </p:txBody>
      </p:sp>
    </p:spTree>
    <p:extLst>
      <p:ext uri="{BB962C8B-B14F-4D97-AF65-F5344CB8AC3E}">
        <p14:creationId xmlns:p14="http://schemas.microsoft.com/office/powerpoint/2010/main" val="4240428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12</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3971950858"/>
              </p:ext>
            </p:extLst>
          </p:nvPr>
        </p:nvGraphicFramePr>
        <p:xfrm>
          <a:off x="1424432" y="1367139"/>
          <a:ext cx="4178067"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775393"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数字内容的分类</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aphicFrame>
        <p:nvGraphicFramePr>
          <p:cNvPr id="18" name="内容占位符 4"/>
          <p:cNvGraphicFramePr>
            <a:graphicFrameLocks/>
          </p:cNvGraphicFramePr>
          <p:nvPr>
            <p:extLst>
              <p:ext uri="{D42A27DB-BD31-4B8C-83A1-F6EECF244321}">
                <p14:modId xmlns:p14="http://schemas.microsoft.com/office/powerpoint/2010/main" val="1038960170"/>
              </p:ext>
            </p:extLst>
          </p:nvPr>
        </p:nvGraphicFramePr>
        <p:xfrm>
          <a:off x="6061658" y="1388913"/>
          <a:ext cx="4178067" cy="42222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12</a:t>
            </a:fld>
            <a:endParaRPr lang="zh-CN" altLang="zh-CN"/>
          </a:p>
        </p:txBody>
      </p:sp>
    </p:spTree>
    <p:extLst>
      <p:ext uri="{BB962C8B-B14F-4D97-AF65-F5344CB8AC3E}">
        <p14:creationId xmlns:p14="http://schemas.microsoft.com/office/powerpoint/2010/main" val="32709087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13</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1838454271"/>
              </p:ext>
            </p:extLst>
          </p:nvPr>
        </p:nvGraphicFramePr>
        <p:xfrm>
          <a:off x="1424432" y="1367139"/>
          <a:ext cx="4178067"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801314"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数字内容的安全威胁</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aphicFrame>
        <p:nvGraphicFramePr>
          <p:cNvPr id="18" name="内容占位符 4"/>
          <p:cNvGraphicFramePr>
            <a:graphicFrameLocks/>
          </p:cNvGraphicFramePr>
          <p:nvPr>
            <p:extLst>
              <p:ext uri="{D42A27DB-BD31-4B8C-83A1-F6EECF244321}">
                <p14:modId xmlns:p14="http://schemas.microsoft.com/office/powerpoint/2010/main" val="3992921500"/>
              </p:ext>
            </p:extLst>
          </p:nvPr>
        </p:nvGraphicFramePr>
        <p:xfrm>
          <a:off x="6061658" y="1388913"/>
          <a:ext cx="4178067" cy="42222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13</a:t>
            </a:fld>
            <a:endParaRPr lang="zh-CN" altLang="zh-CN"/>
          </a:p>
        </p:txBody>
      </p:sp>
    </p:spTree>
    <p:extLst>
      <p:ext uri="{BB962C8B-B14F-4D97-AF65-F5344CB8AC3E}">
        <p14:creationId xmlns:p14="http://schemas.microsoft.com/office/powerpoint/2010/main" val="117848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14</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4059212997"/>
              </p:ext>
            </p:extLst>
          </p:nvPr>
        </p:nvGraphicFramePr>
        <p:xfrm>
          <a:off x="1424432" y="1367139"/>
          <a:ext cx="4178067" cy="4222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801314"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数字内容的安全威胁</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aphicFrame>
        <p:nvGraphicFramePr>
          <p:cNvPr id="18" name="内容占位符 4"/>
          <p:cNvGraphicFramePr>
            <a:graphicFrameLocks/>
          </p:cNvGraphicFramePr>
          <p:nvPr>
            <p:extLst>
              <p:ext uri="{D42A27DB-BD31-4B8C-83A1-F6EECF244321}">
                <p14:modId xmlns:p14="http://schemas.microsoft.com/office/powerpoint/2010/main" val="4182677184"/>
              </p:ext>
            </p:extLst>
          </p:nvPr>
        </p:nvGraphicFramePr>
        <p:xfrm>
          <a:off x="6061658" y="1388913"/>
          <a:ext cx="4178067" cy="42222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14</a:t>
            </a:fld>
            <a:endParaRPr lang="zh-CN" altLang="zh-CN"/>
          </a:p>
        </p:txBody>
      </p:sp>
    </p:spTree>
    <p:extLst>
      <p:ext uri="{BB962C8B-B14F-4D97-AF65-F5344CB8AC3E}">
        <p14:creationId xmlns:p14="http://schemas.microsoft.com/office/powerpoint/2010/main" val="33124412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15</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数字内容产业</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15</a:t>
            </a:fld>
            <a:endParaRPr lang="zh-CN" altLang="zh-CN"/>
          </a:p>
        </p:txBody>
      </p:sp>
      <p:sp>
        <p:nvSpPr>
          <p:cNvPr id="3" name="矩形 2"/>
          <p:cNvSpPr/>
          <p:nvPr/>
        </p:nvSpPr>
        <p:spPr>
          <a:xfrm>
            <a:off x="1698170" y="1331608"/>
            <a:ext cx="8360229" cy="4031873"/>
          </a:xfrm>
          <a:prstGeom prst="rect">
            <a:avLst/>
          </a:prstGeom>
        </p:spPr>
        <p:txBody>
          <a:bodyPr wrap="square">
            <a:spAutoFit/>
          </a:bodyPr>
          <a:lstStyle/>
          <a:p>
            <a:r>
              <a:rPr lang="en-US" altLang="zh-CN" sz="3200" dirty="0"/>
              <a:t>2003</a:t>
            </a:r>
            <a:r>
              <a:rPr lang="zh-CN" altLang="en-US" sz="3200" dirty="0"/>
              <a:t>年</a:t>
            </a:r>
            <a:r>
              <a:rPr lang="en-US" altLang="zh-CN" sz="3200" dirty="0"/>
              <a:t>《</a:t>
            </a:r>
            <a:r>
              <a:rPr lang="zh-CN" altLang="en-US" sz="3200" dirty="0"/>
              <a:t>上海市政府工作报告</a:t>
            </a:r>
            <a:r>
              <a:rPr lang="en-US" altLang="zh-CN" sz="3200" dirty="0"/>
              <a:t>》</a:t>
            </a:r>
            <a:r>
              <a:rPr lang="zh-CN" altLang="en-US" sz="3200" dirty="0"/>
              <a:t>中指出：“数字内容产业是依托先进的信息基础设施与各类信息产品行销渠道，向用户提供数字化的图像、字符、影像、语音等信息产品与服务的新兴产业类型，它包括</a:t>
            </a:r>
            <a:r>
              <a:rPr lang="zh-CN" altLang="en-US" sz="3200" b="1" dirty="0">
                <a:solidFill>
                  <a:srgbClr val="FF0000"/>
                </a:solidFill>
              </a:rPr>
              <a:t>软件、信息化教育、动画、媒体出版、数字音像、数字电视节目、电子游戏等产品与服务等</a:t>
            </a:r>
            <a:r>
              <a:rPr lang="zh-CN" altLang="en-US" sz="3200" dirty="0"/>
              <a:t>，是智力密集型的、高附加值的新兴产业。”</a:t>
            </a:r>
          </a:p>
        </p:txBody>
      </p:sp>
    </p:spTree>
    <p:extLst>
      <p:ext uri="{BB962C8B-B14F-4D97-AF65-F5344CB8AC3E}">
        <p14:creationId xmlns:p14="http://schemas.microsoft.com/office/powerpoint/2010/main" val="309268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16</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数字内容产业</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16</a:t>
            </a:fld>
            <a:endParaRPr lang="zh-CN" altLang="zh-CN"/>
          </a:p>
        </p:txBody>
      </p:sp>
      <p:graphicFrame>
        <p:nvGraphicFramePr>
          <p:cNvPr id="16" name="内容占位符 4"/>
          <p:cNvGraphicFramePr>
            <a:graphicFrameLocks/>
          </p:cNvGraphicFramePr>
          <p:nvPr>
            <p:extLst>
              <p:ext uri="{D42A27DB-BD31-4B8C-83A1-F6EECF244321}">
                <p14:modId xmlns:p14="http://schemas.microsoft.com/office/powerpoint/2010/main" val="2036355943"/>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组合 16"/>
          <p:cNvGrpSpPr/>
          <p:nvPr/>
        </p:nvGrpSpPr>
        <p:grpSpPr>
          <a:xfrm>
            <a:off x="1461847" y="1396800"/>
            <a:ext cx="2412532" cy="1016401"/>
            <a:chOff x="772750" y="3203778"/>
            <a:chExt cx="2412532" cy="1016401"/>
          </a:xfrm>
        </p:grpSpPr>
        <p:sp>
          <p:nvSpPr>
            <p:cNvPr id="19" name="圆角矩形 18"/>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20"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dirty="0">
                  <a:latin typeface="微软雅黑" panose="020B0503020204020204" pitchFamily="34" charset="-122"/>
                  <a:ea typeface="华康俪金黑W8(P)"/>
                </a:rPr>
                <a:t>内容角度</a:t>
              </a:r>
              <a:endParaRPr lang="zh-CN" altLang="en-US" sz="3600" kern="1200" dirty="0">
                <a:latin typeface="微软雅黑" panose="020B0503020204020204" pitchFamily="34" charset="-122"/>
                <a:ea typeface="华康俪金黑W8(P)"/>
              </a:endParaRPr>
            </a:p>
          </p:txBody>
        </p:sp>
      </p:grpSp>
    </p:spTree>
    <p:extLst>
      <p:ext uri="{BB962C8B-B14F-4D97-AF65-F5344CB8AC3E}">
        <p14:creationId xmlns:p14="http://schemas.microsoft.com/office/powerpoint/2010/main" val="1873842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17</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数字内容产业</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17</a:t>
            </a:fld>
            <a:endParaRPr lang="zh-CN" altLang="zh-CN"/>
          </a:p>
        </p:txBody>
      </p:sp>
      <p:graphicFrame>
        <p:nvGraphicFramePr>
          <p:cNvPr id="16" name="内容占位符 4"/>
          <p:cNvGraphicFramePr>
            <a:graphicFrameLocks/>
          </p:cNvGraphicFramePr>
          <p:nvPr>
            <p:extLst>
              <p:ext uri="{D42A27DB-BD31-4B8C-83A1-F6EECF244321}">
                <p14:modId xmlns:p14="http://schemas.microsoft.com/office/powerpoint/2010/main" val="1510542861"/>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52634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18</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775393"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新媒体数字内容</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18</a:t>
            </a:fld>
            <a:endParaRPr lang="zh-CN" altLang="zh-C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634" y="1223963"/>
            <a:ext cx="7304087"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157007" y="6337465"/>
            <a:ext cx="5109091" cy="461665"/>
          </a:xfrm>
          <a:prstGeom prst="rect">
            <a:avLst/>
          </a:prstGeom>
        </p:spPr>
        <p:txBody>
          <a:bodyPr wrap="none">
            <a:spAutoFit/>
          </a:bodyPr>
          <a:lstStyle/>
          <a:p>
            <a:r>
              <a:rPr lang="zh-CN" altLang="en-US" sz="2400" dirty="0"/>
              <a:t>新媒体的内容、内容载体与传输载体</a:t>
            </a:r>
          </a:p>
        </p:txBody>
      </p:sp>
    </p:spTree>
    <p:extLst>
      <p:ext uri="{BB962C8B-B14F-4D97-AF65-F5344CB8AC3E}">
        <p14:creationId xmlns:p14="http://schemas.microsoft.com/office/powerpoint/2010/main" val="2123746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19</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数字广播媒体内容</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19</a:t>
            </a:fld>
            <a:endParaRPr lang="zh-CN" altLang="zh-CN"/>
          </a:p>
        </p:txBody>
      </p:sp>
      <p:graphicFrame>
        <p:nvGraphicFramePr>
          <p:cNvPr id="16" name="内容占位符 4"/>
          <p:cNvGraphicFramePr>
            <a:graphicFrameLocks/>
          </p:cNvGraphicFramePr>
          <p:nvPr>
            <p:extLst>
              <p:ext uri="{D42A27DB-BD31-4B8C-83A1-F6EECF244321}">
                <p14:modId xmlns:p14="http://schemas.microsoft.com/office/powerpoint/2010/main" val="4113987551"/>
              </p:ext>
            </p:extLst>
          </p:nvPr>
        </p:nvGraphicFramePr>
        <p:xfrm>
          <a:off x="655309" y="3767553"/>
          <a:ext cx="11104415" cy="1821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655310" y="1213008"/>
            <a:ext cx="10477146" cy="2554545"/>
          </a:xfrm>
          <a:prstGeom prst="rect">
            <a:avLst/>
          </a:prstGeom>
        </p:spPr>
        <p:txBody>
          <a:bodyPr wrap="square">
            <a:spAutoFit/>
          </a:bodyPr>
          <a:lstStyle/>
          <a:p>
            <a:r>
              <a:rPr lang="zh-CN" altLang="en-US" sz="3200" dirty="0"/>
              <a:t> 数字广播是指将数字化了的音频信号、视频信号，以及各种数据信号，在数字状态下进行各种编码、调制、传递等处理。同时，数字广播也是一项有别于传统所熟知的调幅</a:t>
            </a:r>
            <a:r>
              <a:rPr lang="en-US" altLang="zh-CN" sz="3200" dirty="0"/>
              <a:t>(AM)</a:t>
            </a:r>
            <a:r>
              <a:rPr lang="zh-CN" altLang="en-US" sz="3200" dirty="0"/>
              <a:t>、调频</a:t>
            </a:r>
            <a:r>
              <a:rPr lang="en-US" altLang="zh-CN" sz="3200" dirty="0"/>
              <a:t>(FM)</a:t>
            </a:r>
            <a:r>
              <a:rPr lang="zh-CN" altLang="en-US" sz="3200" dirty="0"/>
              <a:t>的广播技术。它通过地面发射站，以发射数字信号来达到广播以及数据资讯传输的目的。</a:t>
            </a:r>
          </a:p>
        </p:txBody>
      </p:sp>
    </p:spTree>
    <p:extLst>
      <p:ext uri="{BB962C8B-B14F-4D97-AF65-F5344CB8AC3E}">
        <p14:creationId xmlns:p14="http://schemas.microsoft.com/office/powerpoint/2010/main" val="952892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参考书</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a:t>
            </a:fld>
            <a:endParaRPr lang="zh-CN" altLang="zh-C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455" y="1238250"/>
            <a:ext cx="2856146" cy="4124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16" y="1276350"/>
            <a:ext cx="2743200"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528" y="1276351"/>
            <a:ext cx="2765244" cy="4024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2712" y="1276352"/>
            <a:ext cx="2490309" cy="3789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8881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20</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网络电视媒体内容</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20</a:t>
            </a:fld>
            <a:endParaRPr lang="zh-CN" altLang="zh-CN"/>
          </a:p>
        </p:txBody>
      </p:sp>
      <p:sp>
        <p:nvSpPr>
          <p:cNvPr id="4" name="矩形 3"/>
          <p:cNvSpPr/>
          <p:nvPr/>
        </p:nvSpPr>
        <p:spPr>
          <a:xfrm>
            <a:off x="655310" y="1213008"/>
            <a:ext cx="10477146" cy="3539430"/>
          </a:xfrm>
          <a:prstGeom prst="rect">
            <a:avLst/>
          </a:prstGeom>
        </p:spPr>
        <p:txBody>
          <a:bodyPr wrap="square">
            <a:spAutoFit/>
          </a:bodyPr>
          <a:lstStyle/>
          <a:p>
            <a:r>
              <a:rPr lang="zh-CN" altLang="en-US" sz="3200" dirty="0"/>
              <a:t>广义上讲，网络电视是以电视机、个人电脑或者手持便携设备作为显示终端，通过宽带网络实现电视观看，并提供数字电视、移动电视、互动电视等服务</a:t>
            </a:r>
            <a:r>
              <a:rPr lang="zh-CN" altLang="en-US" sz="3200" dirty="0" smtClean="0"/>
              <a:t>。</a:t>
            </a:r>
            <a:endParaRPr lang="en-US" altLang="zh-CN" sz="3200" dirty="0" smtClean="0"/>
          </a:p>
          <a:p>
            <a:pPr marL="457200" indent="-457200">
              <a:buFont typeface="Arial" panose="020B0604020202020204" pitchFamily="34" charset="0"/>
              <a:buChar char="•"/>
            </a:pPr>
            <a:r>
              <a:rPr lang="zh-CN" altLang="en-US" sz="3200" dirty="0"/>
              <a:t>互动电视</a:t>
            </a:r>
          </a:p>
          <a:p>
            <a:pPr marL="457200" indent="-457200">
              <a:buFont typeface="Arial" panose="020B0604020202020204" pitchFamily="34" charset="0"/>
              <a:buChar char="•"/>
            </a:pPr>
            <a:r>
              <a:rPr lang="zh-CN" altLang="en-US" sz="3200" dirty="0"/>
              <a:t>互联网电视</a:t>
            </a:r>
          </a:p>
          <a:p>
            <a:pPr marL="457200" indent="-457200">
              <a:buFont typeface="Arial" panose="020B0604020202020204" pitchFamily="34" charset="0"/>
              <a:buChar char="•"/>
            </a:pPr>
            <a:r>
              <a:rPr lang="zh-CN" altLang="en-US" sz="3200" dirty="0"/>
              <a:t>移动电视</a:t>
            </a:r>
          </a:p>
          <a:p>
            <a:pPr marL="457200" indent="-457200">
              <a:buFont typeface="Arial" panose="020B0604020202020204" pitchFamily="34" charset="0"/>
              <a:buChar char="•"/>
            </a:pPr>
            <a:r>
              <a:rPr lang="en-US" altLang="zh-CN" sz="3200" dirty="0"/>
              <a:t>OTT</a:t>
            </a:r>
            <a:r>
              <a:rPr lang="zh-CN" altLang="en-US" sz="3200" dirty="0"/>
              <a:t>电视：中国网络电视台</a:t>
            </a:r>
            <a:r>
              <a:rPr lang="en-US" altLang="zh-CN" sz="3200" dirty="0"/>
              <a:t>(CNTV)</a:t>
            </a:r>
            <a:r>
              <a:rPr lang="zh-CN" altLang="en-US" sz="3200" dirty="0"/>
              <a:t>、百视通</a:t>
            </a:r>
            <a:r>
              <a:rPr lang="en-US" altLang="zh-CN" sz="3200" dirty="0"/>
              <a:t>(</a:t>
            </a:r>
            <a:r>
              <a:rPr lang="en-US" altLang="zh-CN" sz="3200" dirty="0" err="1"/>
              <a:t>BesTV</a:t>
            </a:r>
            <a:r>
              <a:rPr lang="en-US" altLang="zh-CN" sz="3200" dirty="0"/>
              <a:t>)</a:t>
            </a:r>
            <a:endParaRPr lang="zh-CN" altLang="en-US" sz="3200" dirty="0"/>
          </a:p>
        </p:txBody>
      </p:sp>
    </p:spTree>
    <p:extLst>
      <p:ext uri="{BB962C8B-B14F-4D97-AF65-F5344CB8AC3E}">
        <p14:creationId xmlns:p14="http://schemas.microsoft.com/office/powerpoint/2010/main" val="6227396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数字电影媒体内容</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21</a:t>
            </a:fld>
            <a:endParaRPr lang="zh-CN" altLang="zh-CN"/>
          </a:p>
        </p:txBody>
      </p:sp>
      <p:sp>
        <p:nvSpPr>
          <p:cNvPr id="4" name="矩形 3"/>
          <p:cNvSpPr/>
          <p:nvPr/>
        </p:nvSpPr>
        <p:spPr>
          <a:xfrm>
            <a:off x="655310" y="1213008"/>
            <a:ext cx="10477146" cy="3046988"/>
          </a:xfrm>
          <a:prstGeom prst="rect">
            <a:avLst/>
          </a:prstGeom>
        </p:spPr>
        <p:txBody>
          <a:bodyPr wrap="square">
            <a:spAutoFit/>
          </a:bodyPr>
          <a:lstStyle/>
          <a:p>
            <a:r>
              <a:rPr lang="zh-CN" altLang="en-US" sz="3200" dirty="0"/>
              <a:t>国家广电总局</a:t>
            </a:r>
            <a:r>
              <a:rPr lang="en-US" altLang="zh-CN" sz="3200" dirty="0"/>
              <a:t>《</a:t>
            </a:r>
            <a:r>
              <a:rPr lang="zh-CN" altLang="en-US" sz="3200" dirty="0"/>
              <a:t>数字电影管理暂行规定</a:t>
            </a:r>
            <a:r>
              <a:rPr lang="en-US" altLang="zh-CN" sz="3200" dirty="0"/>
              <a:t>》</a:t>
            </a:r>
            <a:r>
              <a:rPr lang="zh-CN" altLang="en-US" sz="3200" dirty="0"/>
              <a:t>第二条指出：数字电影是指以数字技术和设备摄制、制作存储，并通过卫星、光纤、磁盘、光盘等物理媒体传送，将数字信号还原成符合电影技术标准的影像与声音，放映在银幕上的影视作品。数字电影实现了无胶片发行、放映，解决了长期以来胶片制作、发行成本偏高的问题。</a:t>
            </a:r>
          </a:p>
        </p:txBody>
      </p:sp>
    </p:spTree>
    <p:extLst>
      <p:ext uri="{BB962C8B-B14F-4D97-AF65-F5344CB8AC3E}">
        <p14:creationId xmlns:p14="http://schemas.microsoft.com/office/powerpoint/2010/main" val="29995752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22</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数字游戏媒体内容</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22</a:t>
            </a:fld>
            <a:endParaRPr lang="zh-CN" altLang="zh-CN"/>
          </a:p>
        </p:txBody>
      </p:sp>
      <p:graphicFrame>
        <p:nvGraphicFramePr>
          <p:cNvPr id="15" name="内容占位符 4"/>
          <p:cNvGraphicFramePr>
            <a:graphicFrameLocks/>
          </p:cNvGraphicFramePr>
          <p:nvPr>
            <p:extLst>
              <p:ext uri="{D42A27DB-BD31-4B8C-83A1-F6EECF244321}">
                <p14:modId xmlns:p14="http://schemas.microsoft.com/office/powerpoint/2010/main" val="197486568"/>
              </p:ext>
            </p:extLst>
          </p:nvPr>
        </p:nvGraphicFramePr>
        <p:xfrm>
          <a:off x="655309" y="1521005"/>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组合 15"/>
          <p:cNvGrpSpPr/>
          <p:nvPr/>
        </p:nvGrpSpPr>
        <p:grpSpPr>
          <a:xfrm>
            <a:off x="1447453" y="1550666"/>
            <a:ext cx="2412532" cy="1016401"/>
            <a:chOff x="772750" y="3203778"/>
            <a:chExt cx="2412532" cy="1016401"/>
          </a:xfrm>
        </p:grpSpPr>
        <p:sp>
          <p:nvSpPr>
            <p:cNvPr id="17" name="圆角矩形 16"/>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18"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网络游戏</a:t>
              </a:r>
              <a:endParaRPr lang="zh-CN" altLang="en-US" sz="3600" kern="1200" dirty="0">
                <a:latin typeface="微软雅黑" panose="020B0503020204020204" pitchFamily="34" charset="-122"/>
                <a:ea typeface="华康俪金黑W8(P)"/>
              </a:endParaRPr>
            </a:p>
          </p:txBody>
        </p:sp>
      </p:grpSp>
    </p:spTree>
    <p:extLst>
      <p:ext uri="{BB962C8B-B14F-4D97-AF65-F5344CB8AC3E}">
        <p14:creationId xmlns:p14="http://schemas.microsoft.com/office/powerpoint/2010/main" val="34650387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23</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其他数字媒体内容</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23</a:t>
            </a:fld>
            <a:endParaRPr lang="zh-CN" altLang="zh-CN"/>
          </a:p>
        </p:txBody>
      </p:sp>
      <p:graphicFrame>
        <p:nvGraphicFramePr>
          <p:cNvPr id="15" name="内容占位符 4"/>
          <p:cNvGraphicFramePr>
            <a:graphicFrameLocks/>
          </p:cNvGraphicFramePr>
          <p:nvPr>
            <p:extLst>
              <p:ext uri="{D42A27DB-BD31-4B8C-83A1-F6EECF244321}">
                <p14:modId xmlns:p14="http://schemas.microsoft.com/office/powerpoint/2010/main" val="4082027061"/>
              </p:ext>
            </p:extLst>
          </p:nvPr>
        </p:nvGraphicFramePr>
        <p:xfrm>
          <a:off x="655309" y="1262743"/>
          <a:ext cx="11090021" cy="5123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组合 15"/>
          <p:cNvGrpSpPr/>
          <p:nvPr/>
        </p:nvGrpSpPr>
        <p:grpSpPr>
          <a:xfrm>
            <a:off x="1447453" y="1376494"/>
            <a:ext cx="2412532" cy="1016401"/>
            <a:chOff x="772750" y="3203778"/>
            <a:chExt cx="2412532" cy="1016401"/>
          </a:xfrm>
        </p:grpSpPr>
        <p:sp>
          <p:nvSpPr>
            <p:cNvPr id="17" name="圆角矩形 16"/>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18"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数字音乐</a:t>
              </a:r>
              <a:endParaRPr lang="zh-CN" altLang="en-US" sz="3600" kern="1200" dirty="0">
                <a:latin typeface="微软雅黑" panose="020B0503020204020204" pitchFamily="34" charset="-122"/>
                <a:ea typeface="华康俪金黑W8(P)"/>
              </a:endParaRPr>
            </a:p>
          </p:txBody>
        </p:sp>
      </p:grpSp>
    </p:spTree>
    <p:extLst>
      <p:ext uri="{BB962C8B-B14F-4D97-AF65-F5344CB8AC3E}">
        <p14:creationId xmlns:p14="http://schemas.microsoft.com/office/powerpoint/2010/main" val="1338884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701487" y="289515"/>
            <a:ext cx="10547090" cy="584775"/>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以短</a:t>
            </a:r>
            <a:r>
              <a:rPr lang="zh-CN" altLang="en-US" dirty="0"/>
              <a:t>视频</a:t>
            </a:r>
            <a:r>
              <a:rPr lang="zh-CN" altLang="en-US" dirty="0"/>
              <a:t>产业为</a:t>
            </a:r>
            <a:r>
              <a:rPr lang="zh-CN" altLang="en-US" dirty="0" smtClean="0"/>
              <a:t>例，说明涉及</a:t>
            </a:r>
            <a:r>
              <a:rPr lang="zh-CN" altLang="en-US" dirty="0" smtClean="0"/>
              <a:t>到的安全问题</a:t>
            </a:r>
            <a:endParaRPr lang="zh-CN" altLang="en-US" dirty="0"/>
          </a:p>
        </p:txBody>
      </p:sp>
      <p:cxnSp>
        <p:nvCxnSpPr>
          <p:cNvPr id="74" name="直接连接符 73"/>
          <p:cNvCxnSpPr/>
          <p:nvPr/>
        </p:nvCxnSpPr>
        <p:spPr>
          <a:xfrm>
            <a:off x="701487" y="1167422"/>
            <a:ext cx="1043096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2057849"/>
            <a:ext cx="10532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94233" y="2861567"/>
            <a:ext cx="10532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98754" y="4413148"/>
            <a:ext cx="1053530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79438" y="133329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2184" y="234662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0" name="矩形 79"/>
          <p:cNvSpPr/>
          <p:nvPr/>
        </p:nvSpPr>
        <p:spPr bwMode="auto">
          <a:xfrm>
            <a:off x="1079438" y="299572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499886" y="1196075"/>
            <a:ext cx="9937371"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solidFill>
                  <a:schemeClr val="tx1"/>
                </a:solidFill>
              </a:rPr>
              <a:t>涉及</a:t>
            </a:r>
            <a:r>
              <a:rPr lang="zh-CN" altLang="en-US" dirty="0" smtClean="0">
                <a:solidFill>
                  <a:srgbClr val="FF0000"/>
                </a:solidFill>
              </a:rPr>
              <a:t>主体</a:t>
            </a:r>
            <a:r>
              <a:rPr lang="zh-CN" altLang="en-US" dirty="0"/>
              <a:t>包含平台运营商、内容提供者、中介机构、</a:t>
            </a:r>
            <a:r>
              <a:rPr lang="zh-CN" altLang="en-US" dirty="0" smtClean="0"/>
              <a:t>广告</a:t>
            </a:r>
            <a:r>
              <a:rPr lang="zh-CN" altLang="en-US" dirty="0"/>
              <a:t>主、用户、政府</a:t>
            </a:r>
            <a:r>
              <a:rPr lang="zh-CN" altLang="en-US" dirty="0" smtClean="0"/>
              <a:t>等，</a:t>
            </a:r>
            <a:r>
              <a:rPr lang="zh-CN" altLang="en-US" dirty="0"/>
              <a:t>它们可能是信息内容的生产者、传播者、审核者、过滤者、 使用者</a:t>
            </a:r>
            <a:r>
              <a:rPr lang="zh-CN" altLang="en-US" dirty="0" smtClean="0"/>
              <a:t>等</a:t>
            </a:r>
            <a:endParaRPr lang="zh-CN" altLang="en-US" dirty="0"/>
          </a:p>
        </p:txBody>
      </p:sp>
      <p:sp>
        <p:nvSpPr>
          <p:cNvPr id="82" name="文本框 13"/>
          <p:cNvSpPr txBox="1"/>
          <p:nvPr/>
        </p:nvSpPr>
        <p:spPr>
          <a:xfrm>
            <a:off x="1499886" y="2898044"/>
            <a:ext cx="9734171" cy="16312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网络信息内容服务平台</a:t>
            </a:r>
            <a:r>
              <a:rPr lang="zh-CN" altLang="en-US" dirty="0"/>
              <a:t>主体则应当履行信息内容管理主体责任</a:t>
            </a:r>
            <a:r>
              <a:rPr lang="zh-CN" altLang="en-US" dirty="0" smtClean="0"/>
              <a:t>，健全</a:t>
            </a:r>
            <a:r>
              <a:rPr lang="zh-CN" altLang="en-US" dirty="0"/>
              <a:t>用户注册、账号管理、信息发布审核、跟帖评论审核、版面页面生态管理、实时巡查</a:t>
            </a:r>
            <a:r>
              <a:rPr lang="zh-CN" altLang="en-US" dirty="0" smtClean="0"/>
              <a:t>、应急</a:t>
            </a:r>
            <a:r>
              <a:rPr lang="zh-CN" altLang="en-US" dirty="0"/>
              <a:t>处置和网络谣言处置等制度， 加强本平台网络信息内容生态治理，培育积极健康、</a:t>
            </a:r>
            <a:r>
              <a:rPr lang="zh-CN" altLang="en-US" dirty="0" smtClean="0"/>
              <a:t>向上向善</a:t>
            </a:r>
            <a:r>
              <a:rPr lang="zh-CN" altLang="en-US" dirty="0"/>
              <a:t>的网络</a:t>
            </a:r>
            <a:r>
              <a:rPr lang="zh-CN" altLang="en-US" dirty="0" smtClean="0"/>
              <a:t>文化</a:t>
            </a:r>
            <a:endParaRPr lang="zh-CN" altLang="en-US" dirty="0"/>
          </a:p>
        </p:txBody>
      </p:sp>
      <p:sp>
        <p:nvSpPr>
          <p:cNvPr id="83" name="文本框 14"/>
          <p:cNvSpPr txBox="1"/>
          <p:nvPr/>
        </p:nvSpPr>
        <p:spPr>
          <a:xfrm>
            <a:off x="1499886" y="2057849"/>
            <a:ext cx="9703688"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作为</a:t>
            </a:r>
            <a:r>
              <a:rPr lang="zh-CN" altLang="en-US" dirty="0">
                <a:solidFill>
                  <a:srgbClr val="FF0000"/>
                </a:solidFill>
              </a:rPr>
              <a:t>网络信息内容生产者</a:t>
            </a:r>
            <a:r>
              <a:rPr lang="zh-CN" altLang="en-US" dirty="0"/>
              <a:t>，无论是政府、企业或</a:t>
            </a:r>
            <a:r>
              <a:rPr lang="zh-CN" altLang="en-US" dirty="0" smtClean="0"/>
              <a:t>网民个人</a:t>
            </a:r>
            <a:r>
              <a:rPr lang="zh-CN" altLang="en-US" dirty="0"/>
              <a:t>都应当遵守法律法规，遵循公序良俗，不得损害国家利益、公共利益和他人</a:t>
            </a:r>
            <a:r>
              <a:rPr lang="zh-CN" altLang="en-US" dirty="0" smtClean="0"/>
              <a:t>合法权益</a:t>
            </a:r>
            <a:endParaRPr lang="zh-CN" altLang="en-US" dirty="0"/>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a:xfrm>
            <a:off x="8679542" y="6467003"/>
            <a:ext cx="2743200" cy="365125"/>
          </a:xfrm>
        </p:spPr>
        <p:txBody>
          <a:bodyPr/>
          <a:lstStyle/>
          <a:p>
            <a:pPr>
              <a:defRPr/>
            </a:pPr>
            <a:fld id="{B8A2BE66-3A1D-4F69-92F9-8180C3DFAFD8}" type="slidenum">
              <a:rPr lang="zh-CN" altLang="zh-CN" smtClean="0"/>
              <a:pPr>
                <a:defRPr/>
              </a:pPr>
              <a:t>24</a:t>
            </a:fld>
            <a:endParaRPr lang="zh-CN" altLang="zh-CN"/>
          </a:p>
        </p:txBody>
      </p:sp>
      <p:cxnSp>
        <p:nvCxnSpPr>
          <p:cNvPr id="36" name="直接连接符 35"/>
          <p:cNvCxnSpPr/>
          <p:nvPr/>
        </p:nvCxnSpPr>
        <p:spPr>
          <a:xfrm>
            <a:off x="694233" y="5693609"/>
            <a:ext cx="10532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bwMode="auto">
          <a:xfrm>
            <a:off x="1072184" y="456266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39" name="矩形 38"/>
          <p:cNvSpPr/>
          <p:nvPr/>
        </p:nvSpPr>
        <p:spPr bwMode="auto">
          <a:xfrm>
            <a:off x="1072184" y="604920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40" name="文本框 14"/>
          <p:cNvSpPr txBox="1"/>
          <p:nvPr/>
        </p:nvSpPr>
        <p:spPr>
          <a:xfrm>
            <a:off x="1523115" y="5685774"/>
            <a:ext cx="9703688"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政府及其有关部门</a:t>
            </a:r>
            <a:r>
              <a:rPr lang="zh-CN" altLang="en-US" dirty="0"/>
              <a:t>应建立健全信息共享、会商通报、</a:t>
            </a:r>
            <a:r>
              <a:rPr lang="zh-CN" altLang="en-US" dirty="0" smtClean="0"/>
              <a:t>联合</a:t>
            </a:r>
            <a:r>
              <a:rPr lang="zh-CN" altLang="en-US" dirty="0"/>
              <a:t>执法、案件督办、信息公开等工作机制，并建立起政府与企业、社会、网民等主体共同</a:t>
            </a:r>
            <a:r>
              <a:rPr lang="zh-CN" altLang="en-US" dirty="0" smtClean="0"/>
              <a:t>参与</a:t>
            </a:r>
            <a:r>
              <a:rPr lang="zh-CN" altLang="en-US" dirty="0"/>
              <a:t>的监督评价机制，定期对本行政区域内网络信息内容服务平台生态治理情况进行评估</a:t>
            </a:r>
            <a:r>
              <a:rPr lang="zh-CN" altLang="en-US" dirty="0" smtClean="0"/>
              <a:t>。</a:t>
            </a:r>
            <a:endParaRPr lang="zh-CN" altLang="en-US" dirty="0"/>
          </a:p>
        </p:txBody>
      </p:sp>
      <p:sp>
        <p:nvSpPr>
          <p:cNvPr id="41" name="文本框 14"/>
          <p:cNvSpPr txBox="1"/>
          <p:nvPr/>
        </p:nvSpPr>
        <p:spPr>
          <a:xfrm>
            <a:off x="1544889" y="4459344"/>
            <a:ext cx="9703688"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网络信息内容服务使用者</a:t>
            </a:r>
            <a:r>
              <a:rPr lang="zh-CN" altLang="en-US" dirty="0"/>
              <a:t>应当文明健康使用网络，按照法律法规的要求</a:t>
            </a:r>
            <a:r>
              <a:rPr lang="zh-CN" altLang="en-US" dirty="0" smtClean="0"/>
              <a:t>和用户</a:t>
            </a:r>
            <a:r>
              <a:rPr lang="zh-CN" altLang="en-US" dirty="0"/>
              <a:t>协议约定，切实履行相应义务，网络群组、论坛社区建立者和管理者应当履行群组</a:t>
            </a:r>
            <a:r>
              <a:rPr lang="zh-CN" altLang="en-US" dirty="0" smtClean="0"/>
              <a:t>管理责任</a:t>
            </a:r>
            <a:r>
              <a:rPr lang="zh-CN" altLang="en-US" dirty="0"/>
              <a:t>，规范群组内信息发布等</a:t>
            </a:r>
            <a:r>
              <a:rPr lang="zh-CN" altLang="en-US" dirty="0" smtClean="0"/>
              <a:t>行为</a:t>
            </a:r>
            <a:endParaRPr lang="zh-CN" altLang="en-US" dirty="0"/>
          </a:p>
        </p:txBody>
      </p:sp>
    </p:spTree>
    <p:extLst>
      <p:ext uri="{BB962C8B-B14F-4D97-AF65-F5344CB8AC3E}">
        <p14:creationId xmlns:p14="http://schemas.microsoft.com/office/powerpoint/2010/main" val="31072650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25</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987270786"/>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涉及内容安全法律法规</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欧盟</a:t>
              </a:r>
              <a:endParaRPr lang="zh-CN" altLang="en-US" sz="3600" kern="1200" dirty="0">
                <a:latin typeface="微软雅黑" panose="020B0503020204020204" pitchFamily="34" charset="-122"/>
                <a:ea typeface="华康俪金黑W8(P)"/>
              </a:endParaRP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25</a:t>
            </a:fld>
            <a:endParaRPr lang="zh-CN" altLang="zh-CN"/>
          </a:p>
        </p:txBody>
      </p:sp>
    </p:spTree>
    <p:extLst>
      <p:ext uri="{BB962C8B-B14F-4D97-AF65-F5344CB8AC3E}">
        <p14:creationId xmlns:p14="http://schemas.microsoft.com/office/powerpoint/2010/main" val="96717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26</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涉及内容安全法律法规</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26</a:t>
            </a:fld>
            <a:endParaRPr lang="zh-CN" altLang="zh-CN"/>
          </a:p>
        </p:txBody>
      </p:sp>
      <p:sp>
        <p:nvSpPr>
          <p:cNvPr id="19" name="矩形 18"/>
          <p:cNvSpPr/>
          <p:nvPr/>
        </p:nvSpPr>
        <p:spPr>
          <a:xfrm>
            <a:off x="72694" y="2782641"/>
            <a:ext cx="4302111"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反对宪法所确定的基本原则的</a:t>
            </a:r>
          </a:p>
        </p:txBody>
      </p:sp>
      <p:sp>
        <p:nvSpPr>
          <p:cNvPr id="20" name="矩形 19"/>
          <p:cNvSpPr/>
          <p:nvPr/>
        </p:nvSpPr>
        <p:spPr>
          <a:xfrm>
            <a:off x="228331" y="1826138"/>
            <a:ext cx="11845571" cy="765117"/>
          </a:xfrm>
          <a:prstGeom prst="rect">
            <a:avLst/>
          </a:pr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schemeClr val="bg1"/>
                </a:solidFill>
                <a:cs typeface="+mn-ea"/>
                <a:sym typeface="+mn-lt"/>
              </a:rPr>
              <a:t>互联网信息服务提供者不得制作、复制、发布、传播含有下列内容的信息：</a:t>
            </a:r>
          </a:p>
        </p:txBody>
      </p:sp>
      <p:sp>
        <p:nvSpPr>
          <p:cNvPr id="21" name="矩形 20"/>
          <p:cNvSpPr/>
          <p:nvPr/>
        </p:nvSpPr>
        <p:spPr>
          <a:xfrm>
            <a:off x="4493275" y="2782641"/>
            <a:ext cx="7580627"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危害国家安全，泄露国家秘密，颠覆国家政权，破坏国家统一的</a:t>
            </a:r>
          </a:p>
        </p:txBody>
      </p:sp>
      <p:sp>
        <p:nvSpPr>
          <p:cNvPr id="22" name="矩形 21"/>
          <p:cNvSpPr/>
          <p:nvPr/>
        </p:nvSpPr>
        <p:spPr>
          <a:xfrm>
            <a:off x="72694" y="3636917"/>
            <a:ext cx="4324453"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损害国家荣誉和利益的</a:t>
            </a:r>
          </a:p>
        </p:txBody>
      </p:sp>
      <p:sp>
        <p:nvSpPr>
          <p:cNvPr id="23" name="矩形 22"/>
          <p:cNvSpPr/>
          <p:nvPr/>
        </p:nvSpPr>
        <p:spPr>
          <a:xfrm>
            <a:off x="4475413" y="3636918"/>
            <a:ext cx="7580627"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煽动民族仇恨、民族歧视，破坏民族团结的</a:t>
            </a:r>
          </a:p>
        </p:txBody>
      </p:sp>
      <p:sp>
        <p:nvSpPr>
          <p:cNvPr id="24" name="矩形 23"/>
          <p:cNvSpPr/>
          <p:nvPr/>
        </p:nvSpPr>
        <p:spPr>
          <a:xfrm>
            <a:off x="57066" y="4366848"/>
            <a:ext cx="12016836"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破坏国家宗教政策，宣扬邪教和封建迷信的</a:t>
            </a:r>
          </a:p>
        </p:txBody>
      </p:sp>
      <p:sp>
        <p:nvSpPr>
          <p:cNvPr id="25" name="矩形 24"/>
          <p:cNvSpPr/>
          <p:nvPr/>
        </p:nvSpPr>
        <p:spPr>
          <a:xfrm>
            <a:off x="57067" y="5178682"/>
            <a:ext cx="3702134"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散布谣言，扰乱社会秩序，破坏社会稳定的</a:t>
            </a:r>
          </a:p>
        </p:txBody>
      </p:sp>
      <p:sp>
        <p:nvSpPr>
          <p:cNvPr id="26" name="矩形 25"/>
          <p:cNvSpPr/>
          <p:nvPr/>
        </p:nvSpPr>
        <p:spPr>
          <a:xfrm>
            <a:off x="3889829" y="5178683"/>
            <a:ext cx="8184070"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散布淫秽、色情、赌博、暴力、凶杀、恐怖或者教唆犯罪的</a:t>
            </a:r>
          </a:p>
        </p:txBody>
      </p:sp>
      <p:sp>
        <p:nvSpPr>
          <p:cNvPr id="27" name="矩形 26"/>
          <p:cNvSpPr/>
          <p:nvPr/>
        </p:nvSpPr>
        <p:spPr>
          <a:xfrm>
            <a:off x="57067" y="6069661"/>
            <a:ext cx="6276856"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侮辱或者诽谤他人，侵害他人合法权益的</a:t>
            </a:r>
          </a:p>
        </p:txBody>
      </p:sp>
      <p:sp>
        <p:nvSpPr>
          <p:cNvPr id="28" name="矩形 27"/>
          <p:cNvSpPr/>
          <p:nvPr/>
        </p:nvSpPr>
        <p:spPr>
          <a:xfrm>
            <a:off x="6502399" y="6069661"/>
            <a:ext cx="5571501"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含有法律、行政法规禁止的其他内容的</a:t>
            </a:r>
          </a:p>
        </p:txBody>
      </p:sp>
      <p:sp>
        <p:nvSpPr>
          <p:cNvPr id="3" name="矩形 2"/>
          <p:cNvSpPr/>
          <p:nvPr/>
        </p:nvSpPr>
        <p:spPr>
          <a:xfrm>
            <a:off x="228332" y="1241363"/>
            <a:ext cx="7981672" cy="584775"/>
          </a:xfrm>
          <a:prstGeom prst="rect">
            <a:avLst/>
          </a:prstGeom>
        </p:spPr>
        <p:txBody>
          <a:bodyPr wrap="none">
            <a:spAutoFit/>
          </a:bodyPr>
          <a:lstStyle/>
          <a:p>
            <a:pPr lvl="0"/>
            <a:r>
              <a:rPr lang="zh-CN" altLang="en-US" sz="3200" dirty="0">
                <a:latin typeface="微软雅黑" pitchFamily="34" charset="-122"/>
                <a:ea typeface="微软雅黑" pitchFamily="34" charset="-122"/>
              </a:rPr>
              <a:t>互联网信息服务管理办法</a:t>
            </a:r>
            <a:r>
              <a:rPr lang="zh-CN" altLang="en-US" sz="3200" dirty="0" smtClean="0">
                <a:latin typeface="微软雅黑" pitchFamily="34" charset="-122"/>
                <a:ea typeface="微软雅黑" pitchFamily="34" charset="-122"/>
              </a:rPr>
              <a:t>第十五条：九不准</a:t>
            </a:r>
            <a:endParaRPr lang="zh-CN" altLang="en-US" sz="3200" dirty="0"/>
          </a:p>
        </p:txBody>
      </p:sp>
    </p:spTree>
    <p:extLst>
      <p:ext uri="{BB962C8B-B14F-4D97-AF65-F5344CB8AC3E}">
        <p14:creationId xmlns:p14="http://schemas.microsoft.com/office/powerpoint/2010/main" val="2633464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27</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涉及内容安全法律法规</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27</a:t>
            </a:fld>
            <a:endParaRPr lang="zh-CN" altLang="zh-CN"/>
          </a:p>
        </p:txBody>
      </p:sp>
      <p:grpSp>
        <p:nvGrpSpPr>
          <p:cNvPr id="18" name="组合 17"/>
          <p:cNvGrpSpPr/>
          <p:nvPr/>
        </p:nvGrpSpPr>
        <p:grpSpPr>
          <a:xfrm>
            <a:off x="228332" y="1972133"/>
            <a:ext cx="11845571" cy="3825592"/>
            <a:chOff x="2829174" y="2743061"/>
            <a:chExt cx="7199893" cy="2601456"/>
          </a:xfrm>
        </p:grpSpPr>
        <p:sp>
          <p:nvSpPr>
            <p:cNvPr id="19" name="矩形 18"/>
            <p:cNvSpPr/>
            <p:nvPr/>
          </p:nvSpPr>
          <p:spPr>
            <a:xfrm>
              <a:off x="2829174" y="3283181"/>
              <a:ext cx="2520281"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不得危害网络安全</a:t>
              </a:r>
            </a:p>
          </p:txBody>
        </p:sp>
        <p:sp>
          <p:nvSpPr>
            <p:cNvPr id="20" name="矩形 19"/>
            <p:cNvSpPr/>
            <p:nvPr/>
          </p:nvSpPr>
          <p:spPr>
            <a:xfrm>
              <a:off x="2829174" y="2743061"/>
              <a:ext cx="7199893" cy="432048"/>
            </a:xfrm>
            <a:prstGeom prst="rect">
              <a:avLst/>
            </a:pr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schemeClr val="bg1"/>
                  </a:solidFill>
                  <a:cs typeface="+mn-ea"/>
                  <a:sym typeface="+mn-lt"/>
                </a:rPr>
                <a:t>任何个人和组织使用网络应当遵守宪法法律，遵守公共秩序，尊重社会公德</a:t>
              </a:r>
            </a:p>
          </p:txBody>
        </p:sp>
        <p:sp>
          <p:nvSpPr>
            <p:cNvPr id="21" name="矩形 20"/>
            <p:cNvSpPr/>
            <p:nvPr/>
          </p:nvSpPr>
          <p:spPr>
            <a:xfrm>
              <a:off x="5421463" y="3283181"/>
              <a:ext cx="4607604"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不得利用网络从事危害国家安全、荣誉和利益</a:t>
              </a:r>
            </a:p>
          </p:txBody>
        </p:sp>
        <p:sp>
          <p:nvSpPr>
            <p:cNvPr id="22" name="矩形 21"/>
            <p:cNvSpPr/>
            <p:nvPr/>
          </p:nvSpPr>
          <p:spPr>
            <a:xfrm>
              <a:off x="2829174" y="3708515"/>
              <a:ext cx="3816425"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煽动颠覆国家政权、推翻社会主义制度</a:t>
              </a:r>
            </a:p>
          </p:txBody>
        </p:sp>
        <p:sp>
          <p:nvSpPr>
            <p:cNvPr id="23" name="矩形 22"/>
            <p:cNvSpPr/>
            <p:nvPr/>
          </p:nvSpPr>
          <p:spPr>
            <a:xfrm>
              <a:off x="6717607" y="3708515"/>
              <a:ext cx="3311460"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煽动分裂国家、破坏国家统一</a:t>
              </a:r>
            </a:p>
          </p:txBody>
        </p:sp>
        <p:sp>
          <p:nvSpPr>
            <p:cNvPr id="24" name="矩形 23"/>
            <p:cNvSpPr/>
            <p:nvPr/>
          </p:nvSpPr>
          <p:spPr>
            <a:xfrm>
              <a:off x="2829174" y="4133849"/>
              <a:ext cx="2304257"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宣扬恐怖主义、极端主义</a:t>
              </a:r>
            </a:p>
          </p:txBody>
        </p:sp>
        <p:sp>
          <p:nvSpPr>
            <p:cNvPr id="25" name="矩形 24"/>
            <p:cNvSpPr/>
            <p:nvPr/>
          </p:nvSpPr>
          <p:spPr>
            <a:xfrm>
              <a:off x="5205439" y="4133849"/>
              <a:ext cx="2232248"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宣扬民族仇恨、民族歧视</a:t>
              </a:r>
            </a:p>
          </p:txBody>
        </p:sp>
        <p:sp>
          <p:nvSpPr>
            <p:cNvPr id="26" name="矩形 25"/>
            <p:cNvSpPr/>
            <p:nvPr/>
          </p:nvSpPr>
          <p:spPr>
            <a:xfrm>
              <a:off x="7509695" y="4133849"/>
              <a:ext cx="2519372"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传播暴力、淫秽色情信息</a:t>
              </a:r>
            </a:p>
          </p:txBody>
        </p:sp>
        <p:sp>
          <p:nvSpPr>
            <p:cNvPr id="27" name="矩形 26"/>
            <p:cNvSpPr/>
            <p:nvPr/>
          </p:nvSpPr>
          <p:spPr>
            <a:xfrm>
              <a:off x="2829174" y="4559183"/>
              <a:ext cx="7199893"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编造、传播虚假信息扰乱经济秩序和社会秩序</a:t>
              </a:r>
            </a:p>
          </p:txBody>
        </p:sp>
        <p:sp>
          <p:nvSpPr>
            <p:cNvPr id="28" name="矩形 27"/>
            <p:cNvSpPr/>
            <p:nvPr/>
          </p:nvSpPr>
          <p:spPr>
            <a:xfrm>
              <a:off x="2829174" y="4984517"/>
              <a:ext cx="7199893"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以及侵害他人名誉、隐私、知识产权和其他合法权益等</a:t>
              </a:r>
              <a:r>
                <a:rPr lang="zh-CN" altLang="en-US" sz="2400" dirty="0" smtClean="0">
                  <a:solidFill>
                    <a:schemeClr val="tx1"/>
                  </a:solidFill>
                  <a:cs typeface="+mn-ea"/>
                  <a:sym typeface="+mn-lt"/>
                </a:rPr>
                <a:t>活动</a:t>
              </a:r>
              <a:endParaRPr lang="zh-CN" altLang="en-US" sz="2400" dirty="0">
                <a:solidFill>
                  <a:schemeClr val="tx1"/>
                </a:solidFill>
                <a:cs typeface="+mn-ea"/>
                <a:sym typeface="+mn-lt"/>
              </a:endParaRPr>
            </a:p>
          </p:txBody>
        </p:sp>
      </p:grpSp>
      <p:grpSp>
        <p:nvGrpSpPr>
          <p:cNvPr id="29" name="组合 28"/>
          <p:cNvGrpSpPr/>
          <p:nvPr/>
        </p:nvGrpSpPr>
        <p:grpSpPr>
          <a:xfrm>
            <a:off x="4887097" y="3822608"/>
            <a:ext cx="3240360" cy="1640475"/>
            <a:chOff x="2951820" y="2505312"/>
            <a:chExt cx="3240360" cy="1259118"/>
          </a:xfrm>
        </p:grpSpPr>
        <p:sp>
          <p:nvSpPr>
            <p:cNvPr id="30" name="圆角矩形 29"/>
            <p:cNvSpPr/>
            <p:nvPr/>
          </p:nvSpPr>
          <p:spPr>
            <a:xfrm>
              <a:off x="2951820" y="2505312"/>
              <a:ext cx="3240360" cy="1259118"/>
            </a:xfrm>
            <a:prstGeom prst="roundRect">
              <a:avLst/>
            </a:prstGeom>
            <a:solidFill>
              <a:srgbClr val="FFFFFF">
                <a:alpha val="50196"/>
              </a:srgbClr>
            </a:solid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p>
          </p:txBody>
        </p:sp>
        <p:sp>
          <p:nvSpPr>
            <p:cNvPr id="31" name="文本框 5"/>
            <p:cNvSpPr txBox="1"/>
            <p:nvPr/>
          </p:nvSpPr>
          <p:spPr>
            <a:xfrm>
              <a:off x="3350337" y="2823247"/>
              <a:ext cx="2450504" cy="62324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spc="600" dirty="0" smtClean="0">
                  <a:solidFill>
                    <a:srgbClr val="C00000"/>
                  </a:solidFill>
                </a:rPr>
                <a:t>不允许</a:t>
              </a:r>
              <a:endParaRPr lang="zh-CN" altLang="en-US" sz="3600" b="1" spc="600" dirty="0">
                <a:solidFill>
                  <a:srgbClr val="C00000"/>
                </a:solidFill>
              </a:endParaRPr>
            </a:p>
          </p:txBody>
        </p:sp>
      </p:grpSp>
      <p:sp>
        <p:nvSpPr>
          <p:cNvPr id="3" name="矩形 2"/>
          <p:cNvSpPr/>
          <p:nvPr/>
        </p:nvSpPr>
        <p:spPr>
          <a:xfrm>
            <a:off x="228332" y="1241363"/>
            <a:ext cx="3877985" cy="584775"/>
          </a:xfrm>
          <a:prstGeom prst="rect">
            <a:avLst/>
          </a:prstGeom>
        </p:spPr>
        <p:txBody>
          <a:bodyPr wrap="none">
            <a:spAutoFit/>
          </a:bodyPr>
          <a:lstStyle/>
          <a:p>
            <a:pPr lvl="0"/>
            <a:r>
              <a:rPr lang="zh-CN" altLang="en-US" sz="3200" dirty="0">
                <a:latin typeface="微软雅黑" pitchFamily="34" charset="-122"/>
                <a:ea typeface="微软雅黑" pitchFamily="34" charset="-122"/>
              </a:rPr>
              <a:t>网络安全</a:t>
            </a:r>
            <a:r>
              <a:rPr lang="zh-CN" altLang="en-US" sz="3200" dirty="0" smtClean="0">
                <a:latin typeface="微软雅黑" pitchFamily="34" charset="-122"/>
                <a:ea typeface="微软雅黑" pitchFamily="34" charset="-122"/>
              </a:rPr>
              <a:t>法第十二条</a:t>
            </a:r>
            <a:endParaRPr lang="zh-CN" altLang="en-US" sz="3200" dirty="0"/>
          </a:p>
        </p:txBody>
      </p:sp>
    </p:spTree>
    <p:extLst>
      <p:ext uri="{BB962C8B-B14F-4D97-AF65-F5344CB8AC3E}">
        <p14:creationId xmlns:p14="http://schemas.microsoft.com/office/powerpoint/2010/main" val="1570653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28</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1319807120"/>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711" name="文本框 11"/>
          <p:cNvSpPr txBox="1">
            <a:spLocks noChangeArrowheads="1"/>
          </p:cNvSpPr>
          <p:nvPr/>
        </p:nvSpPr>
        <p:spPr bwMode="auto">
          <a:xfrm>
            <a:off x="719667" y="5876926"/>
            <a:ext cx="11288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ctr"/>
            <a:r>
              <a:rPr lang="zh-CN" altLang="en-US" sz="2400" b="1" dirty="0">
                <a:solidFill>
                  <a:schemeClr val="tx1">
                    <a:lumMod val="65000"/>
                    <a:lumOff val="35000"/>
                  </a:schemeClr>
                </a:solidFill>
                <a:latin typeface="微软雅黑" pitchFamily="34" charset="-122"/>
                <a:ea typeface="微软雅黑" pitchFamily="34" charset="-122"/>
              </a:rPr>
              <a:t>这些特点决定了其研究手段和方法和传统信息安全存在显著区别</a:t>
            </a: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网络信息内容安全特点</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dirty="0">
                  <a:latin typeface="微软雅黑" panose="020B0503020204020204" pitchFamily="34" charset="-122"/>
                  <a:ea typeface="华康俪金黑W8(P)"/>
                </a:rPr>
                <a:t>交叉</a:t>
              </a:r>
              <a:endParaRPr lang="zh-CN" altLang="en-US" sz="3600" kern="1200" dirty="0">
                <a:latin typeface="微软雅黑" panose="020B0503020204020204" pitchFamily="34" charset="-122"/>
                <a:ea typeface="华康俪金黑W8(P)"/>
              </a:endParaRP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28</a:t>
            </a:fld>
            <a:endParaRPr lang="zh-CN" altLang="zh-CN"/>
          </a:p>
        </p:txBody>
      </p:sp>
    </p:spTree>
    <p:extLst>
      <p:ext uri="{BB962C8B-B14F-4D97-AF65-F5344CB8AC3E}">
        <p14:creationId xmlns:p14="http://schemas.microsoft.com/office/powerpoint/2010/main" val="17984719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网络信息内容安全内涵</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272566714"/>
              </p:ext>
            </p:extLst>
          </p:nvPr>
        </p:nvGraphicFramePr>
        <p:xfrm>
          <a:off x="290286" y="1171644"/>
          <a:ext cx="11524343" cy="5490412"/>
        </p:xfrm>
        <a:graphic>
          <a:graphicData uri="http://schemas.openxmlformats.org/drawingml/2006/table">
            <a:tbl>
              <a:tblPr firstRow="1" firstCol="1" bandRow="1">
                <a:tableStyleId>{5C22544A-7EE6-4342-B048-85BDC9FD1C3A}</a:tableStyleId>
              </a:tblPr>
              <a:tblGrid>
                <a:gridCol w="1637888"/>
                <a:gridCol w="7564169"/>
                <a:gridCol w="2322286"/>
              </a:tblGrid>
              <a:tr h="398547">
                <a:tc>
                  <a:txBody>
                    <a:bodyPr/>
                    <a:lstStyle/>
                    <a:p>
                      <a:pPr algn="ctr">
                        <a:spcBef>
                          <a:spcPts val="600"/>
                        </a:spcBef>
                        <a:spcAft>
                          <a:spcPts val="0"/>
                        </a:spcAft>
                      </a:pPr>
                      <a:r>
                        <a:rPr lang="zh-CN" sz="2400" kern="0" dirty="0">
                          <a:effectLst/>
                          <a:latin typeface="微软雅黑" pitchFamily="34" charset="-122"/>
                          <a:ea typeface="微软雅黑" pitchFamily="34" charset="-122"/>
                        </a:rPr>
                        <a:t>领域</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2400" kern="0" dirty="0">
                          <a:effectLst/>
                          <a:latin typeface="微软雅黑" pitchFamily="34" charset="-122"/>
                          <a:ea typeface="微软雅黑" pitchFamily="34" charset="-122"/>
                        </a:rPr>
                        <a:t>内涵</a:t>
                      </a:r>
                      <a:endParaRPr lang="zh-CN" sz="2400" kern="100" dirty="0">
                        <a:effectLst/>
                        <a:latin typeface="微软雅黑" pitchFamily="34" charset="-122"/>
                        <a:ea typeface="微软雅黑" pitchFamily="34" charset="-122"/>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2400" kern="0" dirty="0">
                          <a:effectLst/>
                          <a:latin typeface="微软雅黑" pitchFamily="34" charset="-122"/>
                          <a:ea typeface="微软雅黑" pitchFamily="34" charset="-122"/>
                        </a:rPr>
                        <a:t>关键技术</a:t>
                      </a:r>
                      <a:endParaRPr lang="zh-CN" sz="2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996370">
                <a:tc>
                  <a:txBody>
                    <a:bodyPr/>
                    <a:lstStyle/>
                    <a:p>
                      <a:pPr algn="just">
                        <a:spcBef>
                          <a:spcPts val="600"/>
                        </a:spcBef>
                        <a:spcAft>
                          <a:spcPts val="0"/>
                        </a:spcAft>
                      </a:pPr>
                      <a:r>
                        <a:rPr lang="zh-CN" sz="2400" kern="0" dirty="0">
                          <a:effectLst/>
                          <a:latin typeface="微软雅黑" pitchFamily="34" charset="-122"/>
                          <a:ea typeface="微软雅黑" pitchFamily="34" charset="-122"/>
                        </a:rPr>
                        <a:t>政治方面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2400" kern="0" dirty="0">
                          <a:effectLst/>
                          <a:latin typeface="微软雅黑" pitchFamily="34" charset="-122"/>
                          <a:ea typeface="微软雅黑" pitchFamily="34" charset="-122"/>
                        </a:rPr>
                        <a:t>防止来自国内外反动势力的攻击、诬陷以及西方的和平演变阴谋，维护社会稳定</a:t>
                      </a:r>
                      <a:endParaRPr lang="zh-CN" sz="2400" kern="100" dirty="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2400" kern="0" dirty="0">
                          <a:effectLst/>
                          <a:latin typeface="微软雅黑" pitchFamily="34" charset="-122"/>
                          <a:ea typeface="微软雅黑" pitchFamily="34" charset="-122"/>
                        </a:rPr>
                        <a:t>网络舆情分析、</a:t>
                      </a:r>
                      <a:endParaRPr lang="zh-CN" sz="2400" kern="100" dirty="0">
                        <a:effectLst/>
                        <a:latin typeface="微软雅黑" pitchFamily="34" charset="-122"/>
                        <a:ea typeface="微软雅黑" pitchFamily="34" charset="-122"/>
                      </a:endParaRPr>
                    </a:p>
                    <a:p>
                      <a:pPr algn="just">
                        <a:spcBef>
                          <a:spcPts val="600"/>
                        </a:spcBef>
                        <a:spcAft>
                          <a:spcPts val="0"/>
                        </a:spcAft>
                      </a:pPr>
                      <a:r>
                        <a:rPr lang="zh-CN" sz="2400" kern="0" dirty="0">
                          <a:effectLst/>
                          <a:latin typeface="微软雅黑" pitchFamily="34" charset="-122"/>
                          <a:ea typeface="微软雅黑" pitchFamily="34" charset="-122"/>
                        </a:rPr>
                        <a:t>内容还原</a:t>
                      </a:r>
                      <a:endParaRPr lang="zh-CN" sz="2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489036">
                <a:tc>
                  <a:txBody>
                    <a:bodyPr/>
                    <a:lstStyle/>
                    <a:p>
                      <a:pPr algn="just">
                        <a:spcBef>
                          <a:spcPts val="600"/>
                        </a:spcBef>
                        <a:spcAft>
                          <a:spcPts val="0"/>
                        </a:spcAft>
                      </a:pPr>
                      <a:r>
                        <a:rPr lang="zh-CN" sz="2400" kern="0">
                          <a:effectLst/>
                          <a:latin typeface="微软雅黑" pitchFamily="34" charset="-122"/>
                          <a:ea typeface="微软雅黑" pitchFamily="34" charset="-122"/>
                        </a:rPr>
                        <a:t>安全方面</a:t>
                      </a:r>
                      <a:endParaRPr lang="zh-CN" sz="24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2400" kern="0">
                          <a:effectLst/>
                          <a:latin typeface="微软雅黑" pitchFamily="34" charset="-122"/>
                          <a:ea typeface="微软雅黑" pitchFamily="34" charset="-122"/>
                        </a:rPr>
                        <a:t>防止国家、军队和企业机密信息被窃取、泄露和流失</a:t>
                      </a:r>
                      <a:endParaRPr lang="zh-CN" sz="2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2400" kern="0" dirty="0">
                          <a:effectLst/>
                          <a:latin typeface="微软雅黑" pitchFamily="34" charset="-122"/>
                          <a:ea typeface="微软雅黑" pitchFamily="34" charset="-122"/>
                        </a:rPr>
                        <a:t>开源情报分析</a:t>
                      </a:r>
                      <a:endParaRPr lang="zh-CN" sz="2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843983">
                <a:tc>
                  <a:txBody>
                    <a:bodyPr/>
                    <a:lstStyle/>
                    <a:p>
                      <a:pPr algn="just">
                        <a:spcBef>
                          <a:spcPts val="600"/>
                        </a:spcBef>
                        <a:spcAft>
                          <a:spcPts val="0"/>
                        </a:spcAft>
                      </a:pPr>
                      <a:r>
                        <a:rPr lang="zh-CN" sz="2400" kern="0">
                          <a:effectLst/>
                          <a:latin typeface="微软雅黑" pitchFamily="34" charset="-122"/>
                          <a:ea typeface="微软雅黑" pitchFamily="34" charset="-122"/>
                        </a:rPr>
                        <a:t>宗教方面</a:t>
                      </a:r>
                      <a:endParaRPr lang="zh-CN" sz="24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2400" kern="0">
                          <a:effectLst/>
                          <a:latin typeface="微软雅黑" pitchFamily="34" charset="-122"/>
                          <a:ea typeface="微软雅黑" pitchFamily="34" charset="-122"/>
                        </a:rPr>
                        <a:t>防止法轮功等邪教组织利用宗教信仰传播不利于和谐社会的内容</a:t>
                      </a:r>
                      <a:endParaRPr lang="zh-CN" sz="2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2400" kern="0" dirty="0">
                          <a:effectLst/>
                          <a:latin typeface="微软雅黑" pitchFamily="34" charset="-122"/>
                          <a:ea typeface="微软雅黑" pitchFamily="34" charset="-122"/>
                        </a:rPr>
                        <a:t>话题检测与跟踪</a:t>
                      </a:r>
                      <a:endParaRPr lang="zh-CN" sz="2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855354">
                <a:tc>
                  <a:txBody>
                    <a:bodyPr/>
                    <a:lstStyle/>
                    <a:p>
                      <a:pPr algn="just">
                        <a:spcBef>
                          <a:spcPts val="600"/>
                        </a:spcBef>
                        <a:spcAft>
                          <a:spcPts val="0"/>
                        </a:spcAft>
                      </a:pPr>
                      <a:r>
                        <a:rPr lang="zh-CN" sz="2400" kern="0">
                          <a:effectLst/>
                          <a:latin typeface="微软雅黑" pitchFamily="34" charset="-122"/>
                          <a:ea typeface="微软雅黑" pitchFamily="34" charset="-122"/>
                        </a:rPr>
                        <a:t>破坏方面</a:t>
                      </a:r>
                      <a:endParaRPr lang="zh-CN" sz="24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2400" kern="0">
                          <a:effectLst/>
                          <a:latin typeface="微软雅黑" pitchFamily="34" charset="-122"/>
                          <a:ea typeface="微软雅黑" pitchFamily="34" charset="-122"/>
                        </a:rPr>
                        <a:t>防止病毒、垃圾邮件、网络蠕虫等恶意信息耗费或破坏网络资源</a:t>
                      </a:r>
                      <a:endParaRPr lang="zh-CN" sz="2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2400" kern="0" dirty="0">
                          <a:effectLst/>
                          <a:latin typeface="微软雅黑" pitchFamily="34" charset="-122"/>
                          <a:ea typeface="微软雅黑" pitchFamily="34" charset="-122"/>
                        </a:rPr>
                        <a:t>内容过滤、</a:t>
                      </a:r>
                      <a:endParaRPr lang="zh-CN" sz="2400" kern="100" dirty="0">
                        <a:effectLst/>
                        <a:latin typeface="微软雅黑" pitchFamily="34" charset="-122"/>
                        <a:ea typeface="微软雅黑" pitchFamily="34" charset="-122"/>
                      </a:endParaRPr>
                    </a:p>
                    <a:p>
                      <a:pPr algn="just">
                        <a:spcBef>
                          <a:spcPts val="600"/>
                        </a:spcBef>
                        <a:spcAft>
                          <a:spcPts val="0"/>
                        </a:spcAft>
                      </a:pPr>
                      <a:r>
                        <a:rPr lang="zh-CN" sz="2400" kern="0" dirty="0">
                          <a:effectLst/>
                          <a:latin typeface="微软雅黑" pitchFamily="34" charset="-122"/>
                          <a:ea typeface="微软雅黑" pitchFamily="34" charset="-122"/>
                        </a:rPr>
                        <a:t>内容还原</a:t>
                      </a:r>
                      <a:endParaRPr lang="zh-CN" sz="2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843983">
                <a:tc>
                  <a:txBody>
                    <a:bodyPr/>
                    <a:lstStyle/>
                    <a:p>
                      <a:pPr algn="just">
                        <a:spcBef>
                          <a:spcPts val="600"/>
                        </a:spcBef>
                        <a:spcAft>
                          <a:spcPts val="0"/>
                        </a:spcAft>
                      </a:pPr>
                      <a:r>
                        <a:rPr lang="zh-CN" sz="2400" kern="0">
                          <a:effectLst/>
                          <a:latin typeface="微软雅黑" pitchFamily="34" charset="-122"/>
                          <a:ea typeface="微软雅黑" pitchFamily="34" charset="-122"/>
                        </a:rPr>
                        <a:t>健康方面</a:t>
                      </a:r>
                      <a:endParaRPr lang="zh-CN" sz="24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2400" kern="0" dirty="0">
                          <a:effectLst/>
                          <a:latin typeface="微软雅黑" pitchFamily="34" charset="-122"/>
                          <a:ea typeface="微软雅黑" pitchFamily="34" charset="-122"/>
                        </a:rPr>
                        <a:t>在传播过程中</a:t>
                      </a:r>
                      <a:r>
                        <a:rPr lang="zh-CN" sz="2400" kern="0" dirty="0" smtClean="0">
                          <a:effectLst/>
                          <a:latin typeface="微软雅黑" pitchFamily="34" charset="-122"/>
                          <a:ea typeface="微软雅黑" pitchFamily="34" charset="-122"/>
                        </a:rPr>
                        <a:t>剔除</a:t>
                      </a:r>
                      <a:r>
                        <a:rPr lang="zh-CN" altLang="en-US" sz="2400" kern="0" dirty="0" smtClean="0">
                          <a:effectLst/>
                          <a:latin typeface="微软雅黑" pitchFamily="34" charset="-122"/>
                          <a:ea typeface="微软雅黑" pitchFamily="34" charset="-122"/>
                        </a:rPr>
                        <a:t>色情</a:t>
                      </a:r>
                      <a:r>
                        <a:rPr lang="zh-CN" sz="2400" kern="0" dirty="0" smtClean="0">
                          <a:effectLst/>
                          <a:latin typeface="微软雅黑" pitchFamily="34" charset="-122"/>
                          <a:ea typeface="微软雅黑" pitchFamily="34" charset="-122"/>
                        </a:rPr>
                        <a:t>、</a:t>
                      </a:r>
                      <a:r>
                        <a:rPr lang="zh-CN" sz="2400" kern="0" dirty="0">
                          <a:effectLst/>
                          <a:latin typeface="微软雅黑" pitchFamily="34" charset="-122"/>
                          <a:ea typeface="微软雅黑" pitchFamily="34" charset="-122"/>
                        </a:rPr>
                        <a:t>淫秽和暴力内容，使人们健康上网</a:t>
                      </a:r>
                      <a:endParaRPr lang="zh-CN" sz="2400" kern="100" dirty="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2400" kern="0" dirty="0">
                          <a:effectLst/>
                          <a:latin typeface="微软雅黑" pitchFamily="34" charset="-122"/>
                          <a:ea typeface="微软雅黑" pitchFamily="34" charset="-122"/>
                        </a:rPr>
                        <a:t>网络内容过滤</a:t>
                      </a:r>
                      <a:endParaRPr lang="zh-CN" sz="2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524509">
                <a:tc>
                  <a:txBody>
                    <a:bodyPr/>
                    <a:lstStyle/>
                    <a:p>
                      <a:pPr algn="just">
                        <a:spcBef>
                          <a:spcPts val="600"/>
                        </a:spcBef>
                        <a:spcAft>
                          <a:spcPts val="0"/>
                        </a:spcAft>
                      </a:pPr>
                      <a:r>
                        <a:rPr lang="zh-CN" sz="2400" kern="0">
                          <a:effectLst/>
                          <a:latin typeface="微软雅黑" pitchFamily="34" charset="-122"/>
                          <a:ea typeface="微软雅黑" pitchFamily="34" charset="-122"/>
                        </a:rPr>
                        <a:t>生产方面</a:t>
                      </a:r>
                      <a:endParaRPr lang="zh-CN" sz="2400" kern="10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sz="2400" kern="0">
                          <a:effectLst/>
                          <a:latin typeface="微软雅黑" pitchFamily="34" charset="-122"/>
                          <a:ea typeface="微软雅黑" pitchFamily="34" charset="-122"/>
                        </a:rPr>
                        <a:t>防止非生产力网络浏览、提高企业网络使用效率</a:t>
                      </a:r>
                      <a:endParaRPr lang="zh-CN" sz="2400" kern="100">
                        <a:effectLst/>
                        <a:latin typeface="微软雅黑" pitchFamily="34" charset="-122"/>
                        <a:ea typeface="微软雅黑" pitchFamily="34" charset="-122"/>
                        <a:cs typeface="Times New Roman"/>
                      </a:endParaRPr>
                    </a:p>
                  </a:txBody>
                  <a:tcPr marL="68580" marR="68580" marT="0" marB="0"/>
                </a:tc>
                <a:tc>
                  <a:txBody>
                    <a:bodyPr/>
                    <a:lstStyle/>
                    <a:p>
                      <a:pPr algn="just">
                        <a:spcBef>
                          <a:spcPts val="600"/>
                        </a:spcBef>
                        <a:spcAft>
                          <a:spcPts val="0"/>
                        </a:spcAft>
                      </a:pPr>
                      <a:r>
                        <a:rPr lang="zh-CN" sz="2400" kern="0" dirty="0">
                          <a:effectLst/>
                          <a:latin typeface="微软雅黑" pitchFamily="34" charset="-122"/>
                          <a:ea typeface="微软雅黑" pitchFamily="34" charset="-122"/>
                        </a:rPr>
                        <a:t>内容管理</a:t>
                      </a:r>
                      <a:endParaRPr lang="zh-CN" sz="2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tcPr>
                </a:tc>
              </a:tr>
              <a:tr h="538630">
                <a:tc>
                  <a:txBody>
                    <a:bodyPr/>
                    <a:lstStyle/>
                    <a:p>
                      <a:pPr algn="just">
                        <a:spcBef>
                          <a:spcPts val="600"/>
                        </a:spcBef>
                        <a:spcAft>
                          <a:spcPts val="0"/>
                        </a:spcAft>
                      </a:pPr>
                      <a:r>
                        <a:rPr lang="zh-CN" sz="2400" kern="0" dirty="0">
                          <a:effectLst/>
                          <a:latin typeface="微软雅黑" pitchFamily="34" charset="-122"/>
                          <a:ea typeface="微软雅黑" pitchFamily="34" charset="-122"/>
                        </a:rPr>
                        <a:t>隐私方面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2400" kern="0">
                          <a:effectLst/>
                          <a:latin typeface="微软雅黑" pitchFamily="34" charset="-122"/>
                          <a:ea typeface="微软雅黑" pitchFamily="34" charset="-122"/>
                        </a:rPr>
                        <a:t>防止个人隐私被盗取、倒卖、滥用和扩散</a:t>
                      </a:r>
                      <a:endParaRPr lang="zh-CN" sz="2400" kern="100">
                        <a:effectLst/>
                        <a:latin typeface="微软雅黑" pitchFamily="34" charset="-122"/>
                        <a:ea typeface="微软雅黑" pitchFamily="34" charset="-122"/>
                        <a:cs typeface="Times New Roman"/>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2400" kern="0" dirty="0">
                          <a:effectLst/>
                          <a:latin typeface="微软雅黑" pitchFamily="34" charset="-122"/>
                          <a:ea typeface="微软雅黑" pitchFamily="34" charset="-122"/>
                        </a:rPr>
                        <a:t>开源情报分析</a:t>
                      </a:r>
                      <a:endParaRPr lang="zh-CN" sz="2400" kern="100" dirty="0">
                        <a:effectLst/>
                        <a:latin typeface="微软雅黑" pitchFamily="34" charset="-122"/>
                        <a:ea typeface="微软雅黑" pitchFamily="34" charset="-122"/>
                        <a:cs typeface="Times New Roman"/>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29</a:t>
            </a:fld>
            <a:endParaRPr lang="zh-CN" altLang="zh-CN"/>
          </a:p>
        </p:txBody>
      </p:sp>
    </p:spTree>
    <p:extLst>
      <p:ext uri="{BB962C8B-B14F-4D97-AF65-F5344CB8AC3E}">
        <p14:creationId xmlns:p14="http://schemas.microsoft.com/office/powerpoint/2010/main" val="3710995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494368" y="195699"/>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目录</a:t>
            </a:r>
          </a:p>
        </p:txBody>
      </p:sp>
      <p:sp>
        <p:nvSpPr>
          <p:cNvPr id="18435" name="直接连接符 13"/>
          <p:cNvSpPr>
            <a:spLocks noChangeShapeType="1"/>
          </p:cNvSpPr>
          <p:nvPr/>
        </p:nvSpPr>
        <p:spPr bwMode="auto">
          <a:xfrm>
            <a:off x="675218" y="845125"/>
            <a:ext cx="6193367"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7" name="Line 8"/>
          <p:cNvSpPr>
            <a:spLocks noChangeShapeType="1"/>
          </p:cNvSpPr>
          <p:nvPr/>
        </p:nvSpPr>
        <p:spPr bwMode="auto">
          <a:xfrm>
            <a:off x="2082767" y="213460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8" name="Text Box 9"/>
          <p:cNvSpPr txBox="1">
            <a:spLocks noChangeArrowheads="1"/>
          </p:cNvSpPr>
          <p:nvPr/>
        </p:nvSpPr>
        <p:spPr bwMode="auto">
          <a:xfrm>
            <a:off x="2991274" y="1588503"/>
            <a:ext cx="2646878"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effectLst>
                  <a:outerShdw blurRad="38100" dist="38100" dir="2700000" algn="tl">
                    <a:srgbClr val="C0C0C0"/>
                  </a:outerShdw>
                </a:effectLst>
                <a:latin typeface="微软雅黑" pitchFamily="34" charset="-122"/>
                <a:ea typeface="微软雅黑" pitchFamily="34" charset="-122"/>
              </a:rPr>
              <a:t>信息内容安全背景</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585540" y="1623428"/>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1" name="Line 15"/>
          <p:cNvSpPr>
            <a:spLocks noChangeShapeType="1"/>
          </p:cNvSpPr>
          <p:nvPr/>
        </p:nvSpPr>
        <p:spPr bwMode="auto">
          <a:xfrm>
            <a:off x="2082767" y="2920416"/>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3" name="Text Box 17"/>
          <p:cNvSpPr txBox="1">
            <a:spLocks noChangeArrowheads="1"/>
          </p:cNvSpPr>
          <p:nvPr/>
        </p:nvSpPr>
        <p:spPr bwMode="gray">
          <a:xfrm>
            <a:off x="1585540" y="2409242"/>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5" name="Line 22"/>
          <p:cNvSpPr>
            <a:spLocks noChangeShapeType="1"/>
          </p:cNvSpPr>
          <p:nvPr/>
        </p:nvSpPr>
        <p:spPr bwMode="auto">
          <a:xfrm>
            <a:off x="2082767" y="3706228"/>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Text Box 23"/>
          <p:cNvSpPr txBox="1">
            <a:spLocks noChangeArrowheads="1"/>
          </p:cNvSpPr>
          <p:nvPr/>
        </p:nvSpPr>
        <p:spPr bwMode="auto">
          <a:xfrm>
            <a:off x="3007867" y="2310602"/>
            <a:ext cx="2646878"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effectLst>
                  <a:outerShdw blurRad="38100" dist="38100" dir="2700000" algn="tl">
                    <a:srgbClr val="C0C0C0"/>
                  </a:outerShdw>
                </a:effectLst>
                <a:latin typeface="微软雅黑" pitchFamily="34" charset="-122"/>
                <a:ea typeface="微软雅黑" pitchFamily="34" charset="-122"/>
              </a:rPr>
              <a:t>信息内容安全概念</a:t>
            </a:r>
            <a:endParaRPr lang="zh-CN" altLang="en-US" sz="2400" dirty="0">
              <a:effectLst>
                <a:outerShdw blurRad="38100" dist="38100" dir="2700000" algn="tl">
                  <a:srgbClr val="C0C0C0"/>
                </a:outerShdw>
              </a:effectLst>
              <a:latin typeface="微软雅黑" pitchFamily="34" charset="-122"/>
              <a:ea typeface="微软雅黑" pitchFamily="34" charset="-122"/>
            </a:endParaRPr>
          </a:p>
        </p:txBody>
      </p:sp>
      <p:sp>
        <p:nvSpPr>
          <p:cNvPr id="17" name="Text Box 24"/>
          <p:cNvSpPr txBox="1">
            <a:spLocks noChangeArrowheads="1"/>
          </p:cNvSpPr>
          <p:nvPr/>
        </p:nvSpPr>
        <p:spPr bwMode="gray">
          <a:xfrm>
            <a:off x="1585540" y="3195054"/>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9" name="Line 29"/>
          <p:cNvSpPr>
            <a:spLocks noChangeShapeType="1"/>
          </p:cNvSpPr>
          <p:nvPr/>
        </p:nvSpPr>
        <p:spPr bwMode="auto">
          <a:xfrm>
            <a:off x="2082767" y="4492041"/>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Text Box 30"/>
          <p:cNvSpPr txBox="1">
            <a:spLocks noChangeArrowheads="1"/>
          </p:cNvSpPr>
          <p:nvPr/>
        </p:nvSpPr>
        <p:spPr bwMode="auto">
          <a:xfrm>
            <a:off x="3007867" y="3128224"/>
            <a:ext cx="203132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effectLst>
                  <a:outerShdw blurRad="38100" dist="38100" dir="2700000" algn="tl">
                    <a:srgbClr val="C0C0C0"/>
                  </a:outerShdw>
                </a:effectLst>
                <a:latin typeface="微软雅黑" pitchFamily="34" charset="-122"/>
                <a:ea typeface="微软雅黑" pitchFamily="34" charset="-122"/>
              </a:rPr>
              <a:t>主流产品简介</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585540" y="39808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23" name="Line 29"/>
          <p:cNvSpPr>
            <a:spLocks noChangeShapeType="1"/>
          </p:cNvSpPr>
          <p:nvPr/>
        </p:nvSpPr>
        <p:spPr bwMode="auto">
          <a:xfrm>
            <a:off x="2095467" y="527785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Text Box 30"/>
          <p:cNvSpPr txBox="1">
            <a:spLocks noChangeArrowheads="1"/>
          </p:cNvSpPr>
          <p:nvPr/>
        </p:nvSpPr>
        <p:spPr bwMode="auto">
          <a:xfrm>
            <a:off x="3097003" y="3893562"/>
            <a:ext cx="3262432"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smtClean="0">
                <a:latin typeface="微软雅黑" pitchFamily="34" charset="-122"/>
                <a:ea typeface="微软雅黑" pitchFamily="34" charset="-122"/>
              </a:rPr>
              <a:t>研究的意义及发展趋势</a:t>
            </a:r>
            <a:endParaRPr lang="en-US" altLang="zh-CN" dirty="0">
              <a:latin typeface="微软雅黑" pitchFamily="34" charset="-122"/>
              <a:ea typeface="微软雅黑" pitchFamily="34" charset="-122"/>
            </a:endParaRPr>
          </a:p>
        </p:txBody>
      </p:sp>
      <p:sp>
        <p:nvSpPr>
          <p:cNvPr id="25" name="Text Box 31"/>
          <p:cNvSpPr txBox="1">
            <a:spLocks noChangeArrowheads="1"/>
          </p:cNvSpPr>
          <p:nvPr/>
        </p:nvSpPr>
        <p:spPr bwMode="gray">
          <a:xfrm>
            <a:off x="1598240" y="476667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5</a:t>
            </a:r>
          </a:p>
        </p:txBody>
      </p:sp>
      <p:sp>
        <p:nvSpPr>
          <p:cNvPr id="42" name="Text Box 30"/>
          <p:cNvSpPr txBox="1">
            <a:spLocks noChangeArrowheads="1"/>
          </p:cNvSpPr>
          <p:nvPr/>
        </p:nvSpPr>
        <p:spPr bwMode="auto">
          <a:xfrm>
            <a:off x="3122504" y="4693087"/>
            <a:ext cx="2646878"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smtClean="0">
                <a:latin typeface="微软雅黑" pitchFamily="34" charset="-122"/>
                <a:ea typeface="微软雅黑" pitchFamily="34" charset="-122"/>
              </a:rPr>
              <a:t>本章小结及思考题</a:t>
            </a:r>
            <a:endParaRPr lang="en-US" altLang="zh-CN"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3</a:t>
            </a:fld>
            <a:endParaRPr lang="zh-CN" altLang="zh-CN"/>
          </a:p>
        </p:txBody>
      </p:sp>
    </p:spTree>
    <p:extLst>
      <p:ext uri="{BB962C8B-B14F-4D97-AF65-F5344CB8AC3E}">
        <p14:creationId xmlns:p14="http://schemas.microsoft.com/office/powerpoint/2010/main" val="1925336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网络信息内容安全内涵</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sp>
        <p:nvSpPr>
          <p:cNvPr id="12" name="Content Placeholder 4"/>
          <p:cNvSpPr txBox="1">
            <a:spLocks/>
          </p:cNvSpPr>
          <p:nvPr/>
        </p:nvSpPr>
        <p:spPr bwMode="auto">
          <a:xfrm>
            <a:off x="5867400" y="2293938"/>
            <a:ext cx="4690533"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zh-TW" altLang="en-US" sz="1400" smtClean="0">
                <a:solidFill>
                  <a:srgbClr val="7F7F7F"/>
                </a:solidFill>
                <a:latin typeface="黑体" pitchFamily="49" charset="-122"/>
                <a:ea typeface="黑体" pitchFamily="49" charset="-122"/>
              </a:rPr>
              <a:t>。</a:t>
            </a:r>
            <a:endParaRPr lang="zh-CN" altLang="en-US" sz="1400" smtClean="0">
              <a:solidFill>
                <a:srgbClr val="7F7F7F"/>
              </a:solidFill>
              <a:latin typeface="黑体" pitchFamily="49" charset="-122"/>
              <a:ea typeface="黑体" pitchFamily="49" charset="-122"/>
            </a:endParaRPr>
          </a:p>
          <a:p>
            <a:pPr marL="0" indent="0" defTabSz="457200">
              <a:buFont typeface="Arial" panose="020B0604020202020204" pitchFamily="34" charset="0"/>
              <a:buNone/>
            </a:pPr>
            <a:endParaRPr lang="en-US" altLang="zh-CN" sz="1400">
              <a:solidFill>
                <a:srgbClr val="7F7F7F"/>
              </a:solidFill>
              <a:latin typeface="黑体" pitchFamily="49" charset="-122"/>
              <a:ea typeface="黑体" pitchFamily="49" charset="-122"/>
            </a:endParaRPr>
          </a:p>
        </p:txBody>
      </p:sp>
      <p:graphicFrame>
        <p:nvGraphicFramePr>
          <p:cNvPr id="13" name="内容占位符 4"/>
          <p:cNvGraphicFramePr>
            <a:graphicFrameLocks/>
          </p:cNvGraphicFramePr>
          <p:nvPr>
            <p:extLst>
              <p:ext uri="{D42A27DB-BD31-4B8C-83A1-F6EECF244321}">
                <p14:modId xmlns:p14="http://schemas.microsoft.com/office/powerpoint/2010/main" val="138146275"/>
              </p:ext>
            </p:extLst>
          </p:nvPr>
        </p:nvGraphicFramePr>
        <p:xfrm>
          <a:off x="669703" y="1367139"/>
          <a:ext cx="11090021" cy="5077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组合 13"/>
          <p:cNvGrpSpPr/>
          <p:nvPr/>
        </p:nvGrpSpPr>
        <p:grpSpPr>
          <a:xfrm>
            <a:off x="1461847" y="2020915"/>
            <a:ext cx="2412532" cy="1016401"/>
            <a:chOff x="772750" y="3203778"/>
            <a:chExt cx="2412532" cy="1016401"/>
          </a:xfrm>
        </p:grpSpPr>
        <p:sp>
          <p:nvSpPr>
            <p:cNvPr id="15" name="圆角矩形 14"/>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16"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国外（宽）</a:t>
              </a:r>
              <a:endParaRPr lang="zh-CN" altLang="en-US" sz="3600" kern="1200" dirty="0">
                <a:latin typeface="微软雅黑" panose="020B0503020204020204" pitchFamily="34" charset="-122"/>
                <a:ea typeface="华康俪金黑W8(P)"/>
              </a:endParaRPr>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30</a:t>
            </a:fld>
            <a:endParaRPr lang="zh-CN" altLang="zh-CN"/>
          </a:p>
        </p:txBody>
      </p:sp>
    </p:spTree>
    <p:extLst>
      <p:ext uri="{BB962C8B-B14F-4D97-AF65-F5344CB8AC3E}">
        <p14:creationId xmlns:p14="http://schemas.microsoft.com/office/powerpoint/2010/main" val="4132109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6340197"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网络信息内容安全学科区别</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134140742"/>
              </p:ext>
            </p:extLst>
          </p:nvPr>
        </p:nvGraphicFramePr>
        <p:xfrm>
          <a:off x="572433" y="1193449"/>
          <a:ext cx="10922881" cy="5026278"/>
        </p:xfrm>
        <a:graphic>
          <a:graphicData uri="http://schemas.openxmlformats.org/drawingml/2006/table">
            <a:tbl>
              <a:tblPr firstRow="1" firstCol="1" bandRow="1">
                <a:tableStyleId>{5C22544A-7EE6-4342-B048-85BDC9FD1C3A}</a:tableStyleId>
              </a:tblPr>
              <a:tblGrid>
                <a:gridCol w="1921767"/>
                <a:gridCol w="2513229"/>
                <a:gridCol w="6487885"/>
              </a:tblGrid>
              <a:tr h="331050">
                <a:tc>
                  <a:txBody>
                    <a:bodyPr/>
                    <a:lstStyle/>
                    <a:p>
                      <a:pPr algn="ctr">
                        <a:spcBef>
                          <a:spcPts val="600"/>
                        </a:spcBef>
                        <a:spcAft>
                          <a:spcPts val="0"/>
                        </a:spcAft>
                      </a:pPr>
                      <a:r>
                        <a:rPr lang="zh-CN" sz="1600" kern="0" dirty="0">
                          <a:effectLst/>
                          <a:latin typeface="微软雅黑" pitchFamily="34" charset="-122"/>
                          <a:ea typeface="微软雅黑" pitchFamily="34" charset="-122"/>
                        </a:rPr>
                        <a:t>信息安全支撑技术</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研究方向</a:t>
                      </a:r>
                      <a:endParaRPr lang="zh-CN" sz="1600" kern="100" dirty="0">
                        <a:effectLst/>
                        <a:latin typeface="微软雅黑" pitchFamily="34" charset="-122"/>
                        <a:ea typeface="微软雅黑" pitchFamily="34" charset="-122"/>
                        <a:cs typeface="Times New Roman"/>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latin typeface="微软雅黑" pitchFamily="34" charset="-122"/>
                          <a:ea typeface="微软雅黑" pitchFamily="34" charset="-122"/>
                        </a:rPr>
                        <a:t>关键技术</a:t>
                      </a:r>
                      <a:endParaRPr lang="zh-CN" sz="160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31050">
                <a:tc rowSpan="2">
                  <a:txBody>
                    <a:bodyPr/>
                    <a:lstStyle/>
                    <a:p>
                      <a:pPr algn="ctr">
                        <a:spcBef>
                          <a:spcPts val="600"/>
                        </a:spcBef>
                        <a:spcAft>
                          <a:spcPts val="0"/>
                        </a:spcAft>
                      </a:pPr>
                      <a:r>
                        <a:rPr lang="zh-CN" sz="1600" kern="0">
                          <a:effectLst/>
                          <a:latin typeface="微软雅黑" pitchFamily="34" charset="-122"/>
                          <a:ea typeface="微软雅黑" pitchFamily="34" charset="-122"/>
                        </a:rPr>
                        <a:t>密码学</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密码基础理论</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密码函数、密码置换、序列及其综合、认证码理论、有限自动机理论等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密码算法研究</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序列密码、分组密码、公钥密码、哈希函数等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rowSpan="2">
                  <a:txBody>
                    <a:bodyPr/>
                    <a:lstStyle/>
                    <a:p>
                      <a:pPr algn="ctr">
                        <a:spcBef>
                          <a:spcPts val="600"/>
                        </a:spcBef>
                        <a:spcAft>
                          <a:spcPts val="0"/>
                        </a:spcAft>
                      </a:pPr>
                      <a:r>
                        <a:rPr lang="zh-CN" sz="1600" kern="0">
                          <a:effectLst/>
                          <a:latin typeface="微软雅黑" pitchFamily="34" charset="-122"/>
                          <a:ea typeface="微软雅黑" pitchFamily="34" charset="-122"/>
                        </a:rPr>
                        <a:t>安全协议</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安全协议设计</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单机安全协议设计、网络安全协议设计</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165525">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安全协议分析</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经验分析法、形式化分析</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165525">
                <a:tc rowSpan="2">
                  <a:txBody>
                    <a:bodyPr/>
                    <a:lstStyle/>
                    <a:p>
                      <a:pPr algn="ctr">
                        <a:spcBef>
                          <a:spcPts val="600"/>
                        </a:spcBef>
                        <a:spcAft>
                          <a:spcPts val="0"/>
                        </a:spcAft>
                      </a:pPr>
                      <a:r>
                        <a:rPr lang="zh-CN" sz="1600" kern="0">
                          <a:effectLst/>
                          <a:latin typeface="微软雅黑" pitchFamily="34" charset="-122"/>
                          <a:ea typeface="微软雅黑" pitchFamily="34" charset="-122"/>
                        </a:rPr>
                        <a:t>信息隐藏</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a:effectLst/>
                          <a:latin typeface="微软雅黑" pitchFamily="34" charset="-122"/>
                          <a:ea typeface="微软雅黑" pitchFamily="34" charset="-122"/>
                        </a:rPr>
                        <a:t>数字水印</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数字版权保护、匿名通信等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165525">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隐蔽通信</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隐写术、隐通道、阈下通信等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rowSpan="2">
                  <a:txBody>
                    <a:bodyPr/>
                    <a:lstStyle/>
                    <a:p>
                      <a:pPr algn="ctr">
                        <a:spcBef>
                          <a:spcPts val="600"/>
                        </a:spcBef>
                        <a:spcAft>
                          <a:spcPts val="0"/>
                        </a:spcAft>
                      </a:pPr>
                      <a:r>
                        <a:rPr lang="zh-CN" sz="1600" kern="0">
                          <a:effectLst/>
                          <a:latin typeface="微软雅黑" pitchFamily="34" charset="-122"/>
                          <a:ea typeface="微软雅黑" pitchFamily="34" charset="-122"/>
                        </a:rPr>
                        <a:t>安全基础设施</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en-US" sz="1600" kern="0">
                          <a:effectLst/>
                          <a:latin typeface="微软雅黑" pitchFamily="34" charset="-122"/>
                          <a:ea typeface="微软雅黑" pitchFamily="34" charset="-122"/>
                        </a:rPr>
                        <a:t>PKI/KMI/PMI</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产生、发布和管理密钥与证书等安全凭证</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496576">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检测</a:t>
                      </a:r>
                      <a:r>
                        <a:rPr lang="en-US" sz="1600" kern="0">
                          <a:effectLst/>
                          <a:latin typeface="微软雅黑" pitchFamily="34" charset="-122"/>
                          <a:ea typeface="微软雅黑" pitchFamily="34" charset="-122"/>
                        </a:rPr>
                        <a:t>/</a:t>
                      </a:r>
                      <a:r>
                        <a:rPr lang="zh-CN" sz="1600" kern="0">
                          <a:effectLst/>
                          <a:latin typeface="微软雅黑" pitchFamily="34" charset="-122"/>
                          <a:ea typeface="微软雅黑" pitchFamily="34" charset="-122"/>
                        </a:rPr>
                        <a:t>响应基础设施</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预警、检测、识别可能的网络攻击，响应攻击并对攻击行为进行调查分析等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496576">
                <a:tc rowSpan="2">
                  <a:txBody>
                    <a:bodyPr/>
                    <a:lstStyle/>
                    <a:p>
                      <a:pPr algn="ctr">
                        <a:spcBef>
                          <a:spcPts val="600"/>
                        </a:spcBef>
                        <a:spcAft>
                          <a:spcPts val="0"/>
                        </a:spcAft>
                      </a:pPr>
                      <a:r>
                        <a:rPr lang="zh-CN" sz="1600" kern="0" dirty="0">
                          <a:effectLst/>
                          <a:latin typeface="微软雅黑" pitchFamily="34" charset="-122"/>
                          <a:ea typeface="微软雅黑" pitchFamily="34" charset="-122"/>
                        </a:rPr>
                        <a:t>系统安全</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a:effectLst/>
                          <a:latin typeface="微软雅黑" pitchFamily="34" charset="-122"/>
                          <a:ea typeface="微软雅黑" pitchFamily="34" charset="-122"/>
                        </a:rPr>
                        <a:t>主机安全</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访问控制、病毒检测与防范、可信计算平台、主机入侵检测、主机安全审计、主机脆弱性扫描等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系统安全</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数据库安全、数据恢复与备份、操作系统安全等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rowSpan="3">
                  <a:txBody>
                    <a:bodyPr/>
                    <a:lstStyle/>
                    <a:p>
                      <a:pPr algn="ctr">
                        <a:spcBef>
                          <a:spcPts val="600"/>
                        </a:spcBef>
                        <a:spcAft>
                          <a:spcPts val="0"/>
                        </a:spcAft>
                      </a:pPr>
                      <a:r>
                        <a:rPr lang="zh-CN" sz="1600" kern="0" dirty="0">
                          <a:effectLst/>
                          <a:latin typeface="微软雅黑" pitchFamily="34" charset="-122"/>
                          <a:ea typeface="微软雅黑" pitchFamily="34" charset="-122"/>
                        </a:rPr>
                        <a:t>网络安全</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zh-CN" sz="1600" kern="0">
                          <a:effectLst/>
                          <a:latin typeface="微软雅黑" pitchFamily="34" charset="-122"/>
                          <a:ea typeface="微软雅黑" pitchFamily="34" charset="-122"/>
                        </a:rPr>
                        <a:t>网络硬件安全</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防火墙、</a:t>
                      </a:r>
                      <a:r>
                        <a:rPr lang="en-US" sz="1600" kern="0" dirty="0">
                          <a:effectLst/>
                          <a:latin typeface="微软雅黑" pitchFamily="34" charset="-122"/>
                          <a:ea typeface="微软雅黑" pitchFamily="34" charset="-122"/>
                        </a:rPr>
                        <a:t>VPN</a:t>
                      </a:r>
                      <a:r>
                        <a:rPr lang="zh-CN" sz="1600" kern="0" dirty="0">
                          <a:effectLst/>
                          <a:latin typeface="微软雅黑" pitchFamily="34" charset="-122"/>
                          <a:ea typeface="微软雅黑" pitchFamily="34" charset="-122"/>
                        </a:rPr>
                        <a:t>、网络入侵检测、安全接入、安全隔离与交换、安全网关等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496576">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信息内容安全</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内容管理、内容过滤、话题跟踪与检测、社会网络分析、舆情分析、开源情报分析等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tr>
              <a:tr h="331050">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网络行为安全</a:t>
                      </a:r>
                      <a:endParaRPr lang="zh-CN" sz="1600" kern="100">
                        <a:effectLst/>
                        <a:latin typeface="微软雅黑" pitchFamily="34" charset="-122"/>
                        <a:ea typeface="微软雅黑" pitchFamily="34" charset="-122"/>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600" kern="0" dirty="0">
                          <a:effectLst/>
                          <a:latin typeface="微软雅黑" pitchFamily="34" charset="-122"/>
                          <a:ea typeface="微软雅黑" pitchFamily="34" charset="-122"/>
                        </a:rPr>
                        <a:t>网络安全管理、网络安全审计、网络安全监控、应急响应等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3" name="矩形 2"/>
          <p:cNvSpPr/>
          <p:nvPr/>
        </p:nvSpPr>
        <p:spPr>
          <a:xfrm>
            <a:off x="4610925" y="6329280"/>
            <a:ext cx="2031325" cy="369332"/>
          </a:xfrm>
          <a:prstGeom prst="rect">
            <a:avLst/>
          </a:prstGeom>
        </p:spPr>
        <p:txBody>
          <a:bodyPr wrap="none">
            <a:spAutoFit/>
          </a:bodyPr>
          <a:lstStyle/>
          <a:p>
            <a:r>
              <a:rPr lang="zh-CN" altLang="zh-CN" dirty="0">
                <a:latin typeface="微软雅黑" pitchFamily="34" charset="-122"/>
                <a:ea typeface="微软雅黑" pitchFamily="34" charset="-122"/>
              </a:rPr>
              <a:t>信息安全支撑技术</a:t>
            </a:r>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31</a:t>
            </a:fld>
            <a:endParaRPr lang="zh-CN" altLang="zh-CN"/>
          </a:p>
        </p:txBody>
      </p:sp>
    </p:spTree>
    <p:extLst>
      <p:ext uri="{BB962C8B-B14F-4D97-AF65-F5344CB8AC3E}">
        <p14:creationId xmlns:p14="http://schemas.microsoft.com/office/powerpoint/2010/main" val="41345269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4934713" cy="1077218"/>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研究信息内容安全</a:t>
            </a:r>
            <a:r>
              <a:rPr lang="zh-CN" altLang="en-US" dirty="0" smtClean="0"/>
              <a:t>问题的</a:t>
            </a:r>
            <a:endParaRPr lang="en-US" altLang="zh-CN" dirty="0" smtClean="0"/>
          </a:p>
          <a:p>
            <a:r>
              <a:rPr lang="zh-CN" altLang="en-US" dirty="0" smtClean="0"/>
              <a:t> “三分类”</a:t>
            </a:r>
            <a:r>
              <a:rPr lang="zh-CN" altLang="en-US" dirty="0"/>
              <a:t>过程</a:t>
            </a:r>
          </a:p>
        </p:txBody>
      </p:sp>
      <p:cxnSp>
        <p:nvCxnSpPr>
          <p:cNvPr id="74" name="直接连接符 73"/>
          <p:cNvCxnSpPr/>
          <p:nvPr/>
        </p:nvCxnSpPr>
        <p:spPr>
          <a:xfrm>
            <a:off x="701487" y="2401112"/>
            <a:ext cx="594076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421450"/>
            <a:ext cx="58009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61810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4776597"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句法分析</a:t>
            </a:r>
            <a:r>
              <a:rPr lang="zh-CN" altLang="en-US" dirty="0"/>
              <a:t>：判断“信息是否为可读语句”，又称为语句分类</a:t>
            </a:r>
          </a:p>
        </p:txBody>
      </p:sp>
      <p:sp>
        <p:nvSpPr>
          <p:cNvPr id="83" name="文本框 14"/>
          <p:cNvSpPr txBox="1"/>
          <p:nvPr/>
        </p:nvSpPr>
        <p:spPr>
          <a:xfrm>
            <a:off x="1530368" y="3501414"/>
            <a:ext cx="4565631"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主题分类：判断“由可读语句表达的信息是否属于所关注的安全领域”</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网络信息内容研究方法</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492873"/>
            <a:ext cx="581893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64406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4527377"/>
            <a:ext cx="4638160"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t>倾向分类：判断“落入某领域的信息是否符合所定义的安全准则”</a:t>
            </a:r>
            <a:endParaRPr lang="zh-CN" altLang="en-US" dirty="0"/>
          </a:p>
        </p:txBody>
      </p:sp>
      <p:cxnSp>
        <p:nvCxnSpPr>
          <p:cNvPr id="166" name="直接连接符 165"/>
          <p:cNvCxnSpPr/>
          <p:nvPr/>
        </p:nvCxnSpPr>
        <p:spPr>
          <a:xfrm>
            <a:off x="691601" y="5634948"/>
            <a:ext cx="581079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p:cNvGraphicFramePr>
          <p:nvPr>
            <p:extLst>
              <p:ext uri="{D42A27DB-BD31-4B8C-83A1-F6EECF244321}">
                <p14:modId xmlns:p14="http://schemas.microsoft.com/office/powerpoint/2010/main" val="3006858758"/>
              </p:ext>
            </p:extLst>
          </p:nvPr>
        </p:nvGraphicFramePr>
        <p:xfrm>
          <a:off x="6474690" y="2082304"/>
          <a:ext cx="4544291" cy="2060187"/>
        </p:xfrm>
        <a:graphic>
          <a:graphicData uri="http://schemas.openxmlformats.org/presentationml/2006/ole">
            <mc:AlternateContent xmlns:mc="http://schemas.openxmlformats.org/markup-compatibility/2006">
              <mc:Choice xmlns:v="urn:schemas-microsoft-com:vml" Requires="v">
                <p:oleObj spid="_x0000_s14431" name="Visio" r:id="rId3" imgW="3814709" imgH="1535760" progId="Visio.Drawing.11">
                  <p:embed/>
                </p:oleObj>
              </mc:Choice>
              <mc:Fallback>
                <p:oleObj name="Visio" r:id="rId3" imgW="3814709" imgH="1535760" progId="Visio.Drawing.11">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690" y="2082304"/>
                        <a:ext cx="4544291" cy="2060187"/>
                      </a:xfrm>
                      <a:prstGeom prst="rect">
                        <a:avLst/>
                      </a:prstGeom>
                      <a:noFill/>
                    </p:spPr>
                  </p:pic>
                </p:oleObj>
              </mc:Fallback>
            </mc:AlternateContent>
          </a:graphicData>
        </a:graphic>
      </p:graphicFrame>
      <p:sp>
        <p:nvSpPr>
          <p:cNvPr id="11" name="矩形 10"/>
          <p:cNvSpPr/>
          <p:nvPr/>
        </p:nvSpPr>
        <p:spPr>
          <a:xfrm>
            <a:off x="7198601" y="4339443"/>
            <a:ext cx="3185487" cy="369332"/>
          </a:xfrm>
          <a:prstGeom prst="rect">
            <a:avLst/>
          </a:prstGeom>
        </p:spPr>
        <p:txBody>
          <a:bodyPr wrap="none">
            <a:spAutoFit/>
          </a:bodyPr>
          <a:lstStyle/>
          <a:p>
            <a:r>
              <a:rPr lang="zh-CN" altLang="zh-CN" dirty="0"/>
              <a:t>信息内容安全“三分类”模型</a:t>
            </a:r>
            <a:endParaRPr lang="zh-CN" altLang="en-US"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32</a:t>
            </a:fld>
            <a:endParaRPr lang="zh-CN" altLang="zh-CN"/>
          </a:p>
        </p:txBody>
      </p:sp>
    </p:spTree>
    <p:extLst>
      <p:ext uri="{BB962C8B-B14F-4D97-AF65-F5344CB8AC3E}">
        <p14:creationId xmlns:p14="http://schemas.microsoft.com/office/powerpoint/2010/main" val="3661007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4196139" cy="1077218"/>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研究信息内容安全</a:t>
            </a:r>
            <a:r>
              <a:rPr lang="zh-CN" altLang="en-US" dirty="0" smtClean="0"/>
              <a:t>问题的“三分类”</a:t>
            </a:r>
            <a:r>
              <a:rPr lang="zh-CN" altLang="en-US" dirty="0"/>
              <a:t>过程</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3053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50199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网络信息内容安全旨在分析识别信息内容是否合法</a:t>
            </a:r>
          </a:p>
        </p:txBody>
      </p:sp>
      <p:sp>
        <p:nvSpPr>
          <p:cNvPr id="83" name="文本框 14"/>
          <p:cNvSpPr txBox="1"/>
          <p:nvPr/>
        </p:nvSpPr>
        <p:spPr>
          <a:xfrm>
            <a:off x="1530369" y="3327246"/>
            <a:ext cx="3348086"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网络信息内容安全的重点是网络数据的获取</a:t>
            </a:r>
            <a:r>
              <a:rPr lang="zh-CN" altLang="en-US" dirty="0" smtClean="0"/>
              <a:t>、预处理</a:t>
            </a:r>
            <a:r>
              <a:rPr lang="zh-CN" altLang="en-US" dirty="0"/>
              <a:t>与过滤</a:t>
            </a:r>
            <a:r>
              <a:rPr lang="zh-CN" altLang="en-US" dirty="0" smtClean="0"/>
              <a:t>以及分析</a:t>
            </a:r>
            <a:r>
              <a:rPr lang="zh-CN" altLang="en-US" dirty="0"/>
              <a:t>与管控</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学科</a:t>
            </a:r>
            <a:r>
              <a:rPr lang="zh-CN" altLang="en-US" dirty="0"/>
              <a:t>专业规范区别</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492873"/>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64406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4527377"/>
            <a:ext cx="3348086"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t>倾向分类：判断“落入某领域的信息是否符合所定义的安全准则”</a:t>
            </a:r>
            <a:endParaRPr lang="zh-CN" altLang="en-US" dirty="0"/>
          </a:p>
        </p:txBody>
      </p:sp>
      <p:cxnSp>
        <p:nvCxnSpPr>
          <p:cNvPr id="166" name="直接连接符 165"/>
          <p:cNvCxnSpPr/>
          <p:nvPr/>
        </p:nvCxnSpPr>
        <p:spPr>
          <a:xfrm>
            <a:off x="691601" y="602682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p:cNvGraphicFramePr>
          <p:nvPr>
            <p:extLst>
              <p:ext uri="{D42A27DB-BD31-4B8C-83A1-F6EECF244321}">
                <p14:modId xmlns:p14="http://schemas.microsoft.com/office/powerpoint/2010/main" val="3547525528"/>
              </p:ext>
            </p:extLst>
          </p:nvPr>
        </p:nvGraphicFramePr>
        <p:xfrm>
          <a:off x="5380075" y="1259652"/>
          <a:ext cx="6245867" cy="4853795"/>
        </p:xfrm>
        <a:graphic>
          <a:graphicData uri="http://schemas.openxmlformats.org/presentationml/2006/ole">
            <mc:AlternateContent xmlns:mc="http://schemas.openxmlformats.org/markup-compatibility/2006">
              <mc:Choice xmlns:v="urn:schemas-microsoft-com:vml" Requires="v">
                <p:oleObj spid="_x0000_s16475" name="Visio" r:id="rId3" imgW="4894593" imgH="3094632" progId="Visio.Drawing.11">
                  <p:embed/>
                </p:oleObj>
              </mc:Choice>
              <mc:Fallback>
                <p:oleObj name="Visio" r:id="rId3" imgW="4894593" imgH="3094632" progId="Visio.Drawing.11">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0075" y="1259652"/>
                        <a:ext cx="6245867" cy="4853795"/>
                      </a:xfrm>
                      <a:prstGeom prst="rect">
                        <a:avLst/>
                      </a:prstGeom>
                      <a:noFill/>
                      <a:extLst/>
                    </p:spPr>
                  </p:pic>
                </p:oleObj>
              </mc:Fallback>
            </mc:AlternateContent>
          </a:graphicData>
        </a:graphic>
      </p:graphicFrame>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33</a:t>
            </a:fld>
            <a:endParaRPr lang="zh-CN" altLang="zh-CN"/>
          </a:p>
        </p:txBody>
      </p:sp>
    </p:spTree>
    <p:extLst>
      <p:ext uri="{BB962C8B-B14F-4D97-AF65-F5344CB8AC3E}">
        <p14:creationId xmlns:p14="http://schemas.microsoft.com/office/powerpoint/2010/main" val="16479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34</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4286145109"/>
              </p:ext>
            </p:extLst>
          </p:nvPr>
        </p:nvGraphicFramePr>
        <p:xfrm>
          <a:off x="669703" y="1367139"/>
          <a:ext cx="11090021" cy="4844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rPr>
              <a:t>内容安全要素</a:t>
            </a:r>
            <a:endParaRPr lang="zh-CN" altLang="en-US" sz="4000" dirty="0">
              <a:solidFill>
                <a:srgbClr val="31B5D6"/>
              </a:solidFill>
              <a:latin typeface="华康俪金黑W8(P)" panose="020B0800000000000000" pitchFamily="34" charset="-122"/>
              <a:ea typeface="华康俪金黑W8(P)" panose="020B0800000000000000" pitchFamily="34" charset="-122"/>
            </a:endParaRP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pitchFamily="34" charset="-122"/>
                  <a:ea typeface="华康俪金黑W8(P)"/>
                </a:rPr>
                <a:t>处理对象</a:t>
              </a:r>
              <a:endParaRPr lang="zh-CN" altLang="en-US" sz="3600" kern="1200" dirty="0">
                <a:latin typeface="微软雅黑" panose="020B0503020204020204" pitchFamily="34" charset="-122"/>
                <a:ea typeface="华康俪金黑W8(P)"/>
              </a:endParaRP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34</a:t>
            </a:fld>
            <a:endParaRPr lang="zh-CN" altLang="zh-CN"/>
          </a:p>
        </p:txBody>
      </p:sp>
    </p:spTree>
    <p:extLst>
      <p:ext uri="{BB962C8B-B14F-4D97-AF65-F5344CB8AC3E}">
        <p14:creationId xmlns:p14="http://schemas.microsoft.com/office/powerpoint/2010/main" val="1707135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706759" y="331131"/>
            <a:ext cx="7366119"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主流网络信息内容安全产品简介</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4055180968"/>
              </p:ext>
            </p:extLst>
          </p:nvPr>
        </p:nvGraphicFramePr>
        <p:xfrm>
          <a:off x="655309" y="1087563"/>
          <a:ext cx="10898063" cy="5624574"/>
        </p:xfrm>
        <a:graphic>
          <a:graphicData uri="http://schemas.openxmlformats.org/drawingml/2006/table">
            <a:tbl>
              <a:tblPr firstRow="1" firstCol="1" bandRow="1">
                <a:tableStyleId>{5C22544A-7EE6-4342-B048-85BDC9FD1C3A}</a:tableStyleId>
              </a:tblPr>
              <a:tblGrid>
                <a:gridCol w="1226384"/>
                <a:gridCol w="1268584"/>
                <a:gridCol w="1631769"/>
                <a:gridCol w="6771326"/>
              </a:tblGrid>
              <a:tr h="184911">
                <a:tc>
                  <a:txBody>
                    <a:bodyPr/>
                    <a:lstStyle/>
                    <a:p>
                      <a:pPr algn="ctr">
                        <a:spcBef>
                          <a:spcPts val="600"/>
                        </a:spcBef>
                        <a:spcAft>
                          <a:spcPts val="0"/>
                        </a:spcAft>
                      </a:pPr>
                      <a:r>
                        <a:rPr lang="zh-CN" sz="1600" kern="0" dirty="0">
                          <a:effectLst/>
                        </a:rPr>
                        <a:t>国别</a:t>
                      </a:r>
                      <a:endParaRPr lang="zh-CN" sz="1600" kern="100" dirty="0">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rPr>
                        <a:t>单位</a:t>
                      </a:r>
                      <a:endParaRPr lang="zh-CN" sz="1600" kern="100">
                        <a:effectLst/>
                        <a:latin typeface="Calibri"/>
                        <a:ea typeface="宋体"/>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rPr>
                        <a:t>项目名称</a:t>
                      </a:r>
                      <a:endParaRPr lang="zh-CN" sz="1600" kern="100">
                        <a:effectLst/>
                        <a:latin typeface="Calibri"/>
                        <a:ea typeface="宋体"/>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rPr>
                        <a:t>简介</a:t>
                      </a:r>
                      <a:endParaRPr lang="zh-CN" sz="1600" kern="10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739647">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dirty="0">
                          <a:effectLst/>
                        </a:rPr>
                        <a:t>FBI</a:t>
                      </a:r>
                      <a:endParaRPr lang="zh-CN" sz="1600" kern="100" dirty="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dirty="0">
                          <a:effectLst/>
                        </a:rPr>
                        <a:t>Carnivore</a:t>
                      </a:r>
                      <a:endParaRPr lang="zh-CN" sz="1600" kern="100" dirty="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a:effectLst/>
                        </a:rPr>
                        <a:t>网络信息嗅探软件与相关软件配合，可实现信息还原和内容分析，主要用于监测互联网中的恐怖活动、儿童色情、间谍活动、信息战和网络欺诈行为等。运行于微软</a:t>
                      </a:r>
                      <a:r>
                        <a:rPr lang="en-US" sz="1600" kern="0">
                          <a:effectLst/>
                        </a:rPr>
                        <a:t>Windows</a:t>
                      </a:r>
                      <a:r>
                        <a:rPr lang="zh-CN" sz="1600" kern="0">
                          <a:effectLst/>
                        </a:rPr>
                        <a:t>平台，</a:t>
                      </a:r>
                      <a:r>
                        <a:rPr lang="en-US" sz="1600" kern="0">
                          <a:effectLst/>
                        </a:rPr>
                        <a:t>2005</a:t>
                      </a:r>
                      <a:r>
                        <a:rPr lang="zh-CN" sz="1600" kern="0">
                          <a:effectLst/>
                        </a:rPr>
                        <a:t>年</a:t>
                      </a:r>
                      <a:r>
                        <a:rPr lang="en-US" sz="1600" kern="0">
                          <a:effectLst/>
                        </a:rPr>
                        <a:t>1</a:t>
                      </a:r>
                      <a:r>
                        <a:rPr lang="zh-CN" sz="1600" kern="0">
                          <a:effectLst/>
                        </a:rPr>
                        <a:t>月以后停止</a:t>
                      </a:r>
                      <a:endParaRPr lang="zh-CN" sz="1600" kern="10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369823">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FBI</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StrikeBack</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与联邦教育部合作，用于查询可疑学生信息，每年有数百名学生信息被查询，</a:t>
                      </a:r>
                      <a:r>
                        <a:rPr lang="en-US" sz="1600" kern="0" dirty="0">
                          <a:effectLst/>
                        </a:rPr>
                        <a:t>5</a:t>
                      </a:r>
                      <a:r>
                        <a:rPr lang="zh-CN" sz="1600" kern="0" dirty="0">
                          <a:effectLst/>
                        </a:rPr>
                        <a:t>年期计划，已结束</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1109470">
                <a:tc>
                  <a:txBody>
                    <a:bodyPr/>
                    <a:lstStyle/>
                    <a:p>
                      <a:pPr algn="ctr">
                        <a:spcBef>
                          <a:spcPts val="600"/>
                        </a:spcBef>
                        <a:spcAft>
                          <a:spcPts val="0"/>
                        </a:spcAft>
                      </a:pPr>
                      <a:r>
                        <a:rPr lang="zh-CN" sz="1600" kern="0">
                          <a:effectLst/>
                        </a:rPr>
                        <a:t>多国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UKUSA</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ECHELON</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以美英为主导，由多个英语国家参与。它是世界上最大的网络通信数据监听与分析系统。监听世界范围内的无线电波、卫星通信、电话、传真、电子邮件等信息后，应用计算机技术进行自动分析。每天截获的信息量约</a:t>
                      </a:r>
                      <a:r>
                        <a:rPr lang="en-US" sz="1600" kern="0" dirty="0">
                          <a:effectLst/>
                        </a:rPr>
                        <a:t>30</a:t>
                      </a:r>
                      <a:r>
                        <a:rPr lang="zh-CN" sz="1600" kern="0" dirty="0">
                          <a:effectLst/>
                        </a:rPr>
                        <a:t>亿条。最初，</a:t>
                      </a:r>
                      <a:r>
                        <a:rPr lang="en-US" sz="1600" kern="0" dirty="0">
                          <a:effectLst/>
                        </a:rPr>
                        <a:t>ECHELON</a:t>
                      </a:r>
                      <a:r>
                        <a:rPr lang="zh-CN" sz="1600" kern="0" dirty="0">
                          <a:effectLst/>
                        </a:rPr>
                        <a:t>用于监控苏联和东欧的军事与外交活动。现在，其重点监听恐怖活动和毒品交易的相关信息</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369823">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 </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RIP</a:t>
                      </a:r>
                      <a:endParaRPr lang="zh-CN" sz="1600" kern="100">
                        <a:effectLst/>
                        <a:latin typeface="Calibri"/>
                        <a:ea typeface="宋体"/>
                        <a:cs typeface="Times New Roman"/>
                      </a:endParaRPr>
                    </a:p>
                  </a:txBody>
                  <a:tcPr marL="68580" marR="68580" marT="0" marB="0" anchor="ctr"/>
                </a:tc>
                <a:tc>
                  <a:txBody>
                    <a:bodyPr/>
                    <a:lstStyle/>
                    <a:p>
                      <a:pPr indent="133350" algn="just">
                        <a:spcBef>
                          <a:spcPts val="600"/>
                        </a:spcBef>
                        <a:spcAft>
                          <a:spcPts val="0"/>
                        </a:spcAft>
                      </a:pPr>
                      <a:r>
                        <a:rPr lang="zh-CN" sz="1600" kern="0" dirty="0">
                          <a:effectLst/>
                        </a:rPr>
                        <a:t>关于通信监听方面法律，是于</a:t>
                      </a:r>
                      <a:r>
                        <a:rPr lang="en-US" sz="1600" kern="0" dirty="0">
                          <a:effectLst/>
                        </a:rPr>
                        <a:t>2000</a:t>
                      </a:r>
                      <a:r>
                        <a:rPr lang="zh-CN" sz="1600" kern="0" dirty="0">
                          <a:effectLst/>
                        </a:rPr>
                        <a:t>年通过的。其该国政府被授权监控所有电子邮件通信，包括加密通信</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739647">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CIA</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Oasis</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以语音识别技术为核心，用于将电话、电视、广播、网络上面的音频信息转换为文本信息，以便于检索。目前，</a:t>
                      </a:r>
                      <a:r>
                        <a:rPr lang="en-US" sz="1600" kern="0" dirty="0">
                          <a:effectLst/>
                        </a:rPr>
                        <a:t>Oasis</a:t>
                      </a:r>
                      <a:r>
                        <a:rPr lang="zh-CN" sz="1600" kern="0" dirty="0">
                          <a:effectLst/>
                        </a:rPr>
                        <a:t>系统可以识别英语，下一步的目标是实现对阿拉伯语和汉语的处理</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369823">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DARPA</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EELD</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研究如何从海量的网络信息中，发现有可能威胁国家安全的关键信息提取技术</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tr>
              <a:tr h="1109470">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en-US" sz="1600" kern="0">
                          <a:effectLst/>
                        </a:rPr>
                        <a:t>DHS</a:t>
                      </a:r>
                      <a:endParaRPr lang="zh-CN" sz="1600" kern="100">
                        <a:effectLst/>
                        <a:latin typeface="Calibri"/>
                        <a:ea typeface="宋体"/>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en-US" sz="1600" kern="0">
                          <a:effectLst/>
                        </a:rPr>
                        <a:t>ADVISE</a:t>
                      </a:r>
                      <a:endParaRPr lang="zh-CN" sz="1600" kern="100">
                        <a:effectLst/>
                        <a:latin typeface="Calibri"/>
                        <a:ea typeface="宋体"/>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600" kern="0" dirty="0">
                          <a:effectLst/>
                        </a:rPr>
                        <a:t>建立在前述</a:t>
                      </a:r>
                      <a:r>
                        <a:rPr lang="en-US" sz="1600" kern="0" dirty="0">
                          <a:effectLst/>
                        </a:rPr>
                        <a:t>ECHELON</a:t>
                      </a:r>
                      <a:r>
                        <a:rPr lang="zh-CN" sz="1600" kern="0" dirty="0">
                          <a:effectLst/>
                        </a:rPr>
                        <a:t>项目的基础上，通过数据挖掘技术对互联网上的新闻网站、网志</a:t>
                      </a:r>
                      <a:r>
                        <a:rPr lang="en-US" sz="1600" kern="0" dirty="0">
                          <a:effectLst/>
                        </a:rPr>
                        <a:t>(Blog)</a:t>
                      </a:r>
                      <a:r>
                        <a:rPr lang="zh-CN" sz="1600" kern="0" dirty="0">
                          <a:effectLst/>
                        </a:rPr>
                        <a:t>、电子邮件</a:t>
                      </a:r>
                      <a:r>
                        <a:rPr lang="en-US" sz="1600" kern="0" dirty="0">
                          <a:effectLst/>
                        </a:rPr>
                        <a:t>(E-mail)</a:t>
                      </a:r>
                      <a:r>
                        <a:rPr lang="zh-CN" sz="1600" kern="0" dirty="0">
                          <a:effectLst/>
                        </a:rPr>
                        <a:t>进行分析，以发现其中各种网络标示之间的关系。该计划目的在于，尽早发现恐怖分子可能发动的恐怖活动。数据的三维可视化展示是该项目的一个特点，它提供了一种新型的数据展示方式</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4820158" y="6444859"/>
            <a:ext cx="1569660" cy="369332"/>
          </a:xfrm>
          <a:prstGeom prst="rect">
            <a:avLst/>
          </a:prstGeom>
        </p:spPr>
        <p:txBody>
          <a:bodyPr wrap="none">
            <a:spAutoFit/>
          </a:bodyPr>
          <a:lstStyle/>
          <a:p>
            <a:r>
              <a:rPr lang="zh-CN" altLang="zh-CN" dirty="0"/>
              <a:t>政府主导项目</a:t>
            </a:r>
            <a:endParaRPr lang="zh-CN" altLang="en-US" dirty="0"/>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35</a:t>
            </a:fld>
            <a:endParaRPr lang="zh-CN" altLang="zh-CN"/>
          </a:p>
        </p:txBody>
      </p:sp>
    </p:spTree>
    <p:extLst>
      <p:ext uri="{BB962C8B-B14F-4D97-AF65-F5344CB8AC3E}">
        <p14:creationId xmlns:p14="http://schemas.microsoft.com/office/powerpoint/2010/main" val="164796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706759" y="331131"/>
            <a:ext cx="7366119"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主流网络信息内容安全产品简介</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4531970" y="6075527"/>
            <a:ext cx="2723823" cy="369332"/>
          </a:xfrm>
          <a:prstGeom prst="rect">
            <a:avLst/>
          </a:prstGeom>
        </p:spPr>
        <p:txBody>
          <a:bodyPr wrap="none">
            <a:spAutoFit/>
          </a:bodyPr>
          <a:lstStyle/>
          <a:p>
            <a:r>
              <a:rPr lang="zh-CN" altLang="zh-CN" dirty="0"/>
              <a:t>研究机构主导的研究项目</a:t>
            </a:r>
          </a:p>
        </p:txBody>
      </p:sp>
      <p:graphicFrame>
        <p:nvGraphicFramePr>
          <p:cNvPr id="5" name="表格 4"/>
          <p:cNvGraphicFramePr>
            <a:graphicFrameLocks noGrp="1"/>
          </p:cNvGraphicFramePr>
          <p:nvPr>
            <p:extLst>
              <p:ext uri="{D42A27DB-BD31-4B8C-83A1-F6EECF244321}">
                <p14:modId xmlns:p14="http://schemas.microsoft.com/office/powerpoint/2010/main" val="1520376926"/>
              </p:ext>
            </p:extLst>
          </p:nvPr>
        </p:nvGraphicFramePr>
        <p:xfrm>
          <a:off x="655311" y="1134766"/>
          <a:ext cx="10477145" cy="4940760"/>
        </p:xfrm>
        <a:graphic>
          <a:graphicData uri="http://schemas.openxmlformats.org/drawingml/2006/table">
            <a:tbl>
              <a:tblPr firstRow="1" firstCol="1" bandRow="1">
                <a:tableStyleId>{5C22544A-7EE6-4342-B048-85BDC9FD1C3A}</a:tableStyleId>
              </a:tblPr>
              <a:tblGrid>
                <a:gridCol w="1406148"/>
                <a:gridCol w="1744981"/>
                <a:gridCol w="7326016"/>
              </a:tblGrid>
              <a:tr h="440573">
                <a:tc>
                  <a:txBody>
                    <a:bodyPr/>
                    <a:lstStyle/>
                    <a:p>
                      <a:pPr algn="ctr">
                        <a:spcAft>
                          <a:spcPts val="0"/>
                        </a:spcAft>
                      </a:pPr>
                      <a:r>
                        <a:rPr lang="zh-CN" sz="1400" kern="0" dirty="0">
                          <a:effectLst/>
                        </a:rPr>
                        <a:t>单位</a:t>
                      </a:r>
                      <a:endParaRPr lang="zh-CN" sz="1400" kern="100" dirty="0">
                        <a:effectLst/>
                        <a:latin typeface="Calibri"/>
                        <a:ea typeface="宋体"/>
                        <a:cs typeface="Times New Roman"/>
                      </a:endParaRPr>
                    </a:p>
                  </a:txBody>
                  <a:tcPr marL="63990" marR="6399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Aft>
                          <a:spcPts val="0"/>
                        </a:spcAft>
                      </a:pPr>
                      <a:r>
                        <a:rPr lang="zh-CN" sz="1400" kern="0">
                          <a:effectLst/>
                        </a:rPr>
                        <a:t>项目名称</a:t>
                      </a:r>
                      <a:endParaRPr lang="zh-CN" sz="1400" kern="100">
                        <a:effectLst/>
                        <a:latin typeface="Calibri"/>
                        <a:ea typeface="宋体"/>
                        <a:cs typeface="Times New Roman"/>
                      </a:endParaRPr>
                    </a:p>
                  </a:txBody>
                  <a:tcPr marL="63990" marR="63990" marT="0" marB="0">
                    <a:lnT w="12700" cap="flat" cmpd="sng" algn="ctr">
                      <a:solidFill>
                        <a:schemeClr val="tx1"/>
                      </a:solidFill>
                      <a:prstDash val="solid"/>
                      <a:round/>
                      <a:headEnd type="none" w="med" len="med"/>
                      <a:tailEnd type="none" w="med" len="med"/>
                    </a:lnT>
                  </a:tcPr>
                </a:tc>
                <a:tc>
                  <a:txBody>
                    <a:bodyPr/>
                    <a:lstStyle/>
                    <a:p>
                      <a:pPr algn="ctr">
                        <a:spcAft>
                          <a:spcPts val="0"/>
                        </a:spcAft>
                      </a:pPr>
                      <a:r>
                        <a:rPr lang="zh-CN" sz="1400" kern="0">
                          <a:effectLst/>
                        </a:rPr>
                        <a:t>简介</a:t>
                      </a:r>
                      <a:endParaRPr lang="zh-CN" sz="14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1560470">
                <a:tc>
                  <a:txBody>
                    <a:bodyPr/>
                    <a:lstStyle/>
                    <a:p>
                      <a:pPr algn="ctr">
                        <a:spcAft>
                          <a:spcPts val="0"/>
                        </a:spcAft>
                        <a:tabLst>
                          <a:tab pos="38100" algn="l"/>
                        </a:tabLst>
                      </a:pPr>
                      <a:r>
                        <a:rPr lang="en-US" sz="1400" kern="0">
                          <a:effectLst/>
                        </a:rPr>
                        <a:t>UCLA</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PRIVATE KEYWORD SEARCH</a:t>
                      </a:r>
                      <a:endParaRPr lang="zh-CN" sz="1400" kern="100">
                        <a:effectLst/>
                      </a:endParaRPr>
                    </a:p>
                    <a:p>
                      <a:pPr algn="ctr">
                        <a:spcAft>
                          <a:spcPts val="0"/>
                        </a:spcAft>
                      </a:pPr>
                      <a:r>
                        <a:rPr lang="en-US" sz="1400" kern="0">
                          <a:effectLst/>
                        </a:rPr>
                        <a:t>ON STREAMING DATA</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zh-CN" sz="1400" kern="0" dirty="0">
                          <a:effectLst/>
                        </a:rPr>
                        <a:t>该</a:t>
                      </a:r>
                      <a:r>
                        <a:rPr lang="zh-CN" sz="1400" kern="0">
                          <a:effectLst/>
                        </a:rPr>
                        <a:t>项目</a:t>
                      </a:r>
                      <a:r>
                        <a:rPr lang="zh-CN" sz="1400" kern="0" smtClean="0">
                          <a:effectLst/>
                        </a:rPr>
                        <a:t>需</a:t>
                      </a:r>
                      <a:r>
                        <a:rPr lang="zh-CN" altLang="en-US" sz="1400" kern="0" smtClean="0">
                          <a:effectLst/>
                        </a:rPr>
                        <a:t>放置</a:t>
                      </a:r>
                      <a:r>
                        <a:rPr lang="zh-CN" sz="1400" kern="0" smtClean="0">
                          <a:effectLst/>
                        </a:rPr>
                        <a:t>多</a:t>
                      </a:r>
                      <a:r>
                        <a:rPr lang="zh-CN" sz="1400" kern="0" dirty="0">
                          <a:effectLst/>
                        </a:rPr>
                        <a:t>台服务器到网络各处，收集网络上特定信息后传回信息处理中心，减轻了将所有信息直接传回信息处理中心的负担。项目特点在于，虽然这些放在信息源附近的机器，没有集中式服务器的物理性和系统安全性，甚至有可能为敌对方获取，但该系统会利用同态加密</a:t>
                      </a:r>
                      <a:r>
                        <a:rPr lang="en-US" sz="1400" kern="0" dirty="0">
                          <a:effectLst/>
                        </a:rPr>
                        <a:t>(</a:t>
                      </a:r>
                      <a:r>
                        <a:rPr lang="en-US" sz="1400" kern="0" dirty="0" err="1">
                          <a:effectLst/>
                        </a:rPr>
                        <a:t>Homomorphic</a:t>
                      </a:r>
                      <a:r>
                        <a:rPr lang="en-US" sz="1400" kern="0" dirty="0">
                          <a:effectLst/>
                        </a:rPr>
                        <a:t> Encryption)</a:t>
                      </a:r>
                      <a:r>
                        <a:rPr lang="zh-CN" sz="1400" kern="0" dirty="0">
                          <a:effectLst/>
                        </a:rPr>
                        <a:t>实现编码混淆</a:t>
                      </a:r>
                      <a:r>
                        <a:rPr lang="en-US" sz="1400" kern="0" dirty="0">
                          <a:effectLst/>
                        </a:rPr>
                        <a:t>(Code Obfuscation)</a:t>
                      </a:r>
                      <a:r>
                        <a:rPr lang="zh-CN" sz="1400" kern="0" dirty="0">
                          <a:effectLst/>
                        </a:rPr>
                        <a:t>。该技术保证了机器上面装的软件不会被逆向工程侵犯，也即敌对方无法利用缴获的服务器来获取该服务器过滤的明确规划。另外，由于预先滤除了大量信息，系统在安全和隐私方面也取得了较好均衡</a:t>
                      </a:r>
                      <a:endParaRPr lang="zh-CN" sz="1400" kern="100" dirty="0">
                        <a:effectLst/>
                      </a:endParaRPr>
                    </a:p>
                    <a:p>
                      <a:pPr algn="just">
                        <a:spcAft>
                          <a:spcPts val="0"/>
                        </a:spcAft>
                      </a:pPr>
                      <a:r>
                        <a:rPr lang="en-US" sz="1400" kern="0" dirty="0">
                          <a:effectLst/>
                        </a:rPr>
                        <a:t>http://www.research.ucla.edu/tech/ucla05-487.htm</a:t>
                      </a:r>
                      <a:endParaRPr lang="zh-CN" sz="14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tr>
              <a:tr h="891697">
                <a:tc>
                  <a:txBody>
                    <a:bodyPr/>
                    <a:lstStyle/>
                    <a:p>
                      <a:pPr algn="ctr">
                        <a:spcAft>
                          <a:spcPts val="0"/>
                        </a:spcAft>
                        <a:tabLst>
                          <a:tab pos="38100" algn="l"/>
                        </a:tabLst>
                      </a:pPr>
                      <a:r>
                        <a:rPr lang="en-US" sz="1400" kern="0">
                          <a:effectLst/>
                        </a:rPr>
                        <a:t>Autonomy</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IDOL Server</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en-US" sz="1400" kern="0">
                          <a:effectLst/>
                        </a:rPr>
                        <a:t>  Autonomy</a:t>
                      </a:r>
                      <a:r>
                        <a:rPr lang="zh-CN" sz="1400" kern="0">
                          <a:effectLst/>
                        </a:rPr>
                        <a:t>公司的产品</a:t>
                      </a:r>
                      <a:r>
                        <a:rPr lang="en-US" sz="1400" kern="0">
                          <a:effectLst/>
                        </a:rPr>
                        <a:t>IDOL Server</a:t>
                      </a:r>
                      <a:r>
                        <a:rPr lang="zh-CN" sz="1400" kern="0">
                          <a:effectLst/>
                        </a:rPr>
                        <a:t>是用途广泛的文本信息挖掘工具，具有能进行语义级别的检索、文本分类与推送等功能。支持多种自然语言，利用信息论的相关知识进行文本特征选择与提取，利用贝叶斯理论进行分类。在</a:t>
                      </a:r>
                      <a:r>
                        <a:rPr lang="en-US" sz="1400" kern="0">
                          <a:effectLst/>
                        </a:rPr>
                        <a:t>FBI</a:t>
                      </a:r>
                      <a:r>
                        <a:rPr lang="zh-CN" sz="1400" kern="0">
                          <a:effectLst/>
                        </a:rPr>
                        <a:t>与</a:t>
                      </a:r>
                      <a:r>
                        <a:rPr lang="en-US" sz="1400" kern="0">
                          <a:effectLst/>
                        </a:rPr>
                        <a:t>CIA</a:t>
                      </a:r>
                      <a:r>
                        <a:rPr lang="zh-CN" sz="1400" kern="0">
                          <a:effectLst/>
                        </a:rPr>
                        <a:t>中，有广泛应用</a:t>
                      </a:r>
                      <a:endParaRPr lang="zh-CN" sz="1400" kern="100">
                        <a:effectLst/>
                      </a:endParaRPr>
                    </a:p>
                    <a:p>
                      <a:pPr algn="just">
                        <a:spcAft>
                          <a:spcPts val="0"/>
                        </a:spcAft>
                      </a:pPr>
                      <a:r>
                        <a:rPr lang="en-US" sz="1400" kern="0">
                          <a:effectLst/>
                        </a:rPr>
                        <a:t>http://www.autonomy.cm/content/Products/IDOL/index.en.html</a:t>
                      </a:r>
                      <a:endParaRPr lang="zh-CN" sz="14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tr>
              <a:tr h="445849">
                <a:tc>
                  <a:txBody>
                    <a:bodyPr/>
                    <a:lstStyle/>
                    <a:p>
                      <a:pPr algn="ctr">
                        <a:spcAft>
                          <a:spcPts val="0"/>
                        </a:spcAft>
                        <a:tabLst>
                          <a:tab pos="38100" algn="l"/>
                        </a:tabLst>
                      </a:pPr>
                      <a:r>
                        <a:rPr lang="en-US" sz="1400" kern="0">
                          <a:effectLst/>
                        </a:rPr>
                        <a:t>Secure</a:t>
                      </a:r>
                      <a:endParaRPr lang="zh-CN" sz="1400" kern="100">
                        <a:effectLst/>
                      </a:endParaRPr>
                    </a:p>
                    <a:p>
                      <a:pPr algn="ctr">
                        <a:spcAft>
                          <a:spcPts val="0"/>
                        </a:spcAft>
                        <a:tabLst>
                          <a:tab pos="38100" algn="l"/>
                        </a:tabLst>
                      </a:pPr>
                      <a:r>
                        <a:rPr lang="en-US" sz="1400" kern="0">
                          <a:effectLst/>
                        </a:rPr>
                        <a:t>Computing</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SmartFilter</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zh-CN" sz="1400" kern="0">
                          <a:effectLst/>
                        </a:rPr>
                        <a:t>用于组织网络间谍软件与网络钓鱼软件对网络用户的侵害。在军事、民事领域，都有应用</a:t>
                      </a:r>
                      <a:endParaRPr lang="zh-CN" sz="14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tr>
              <a:tr h="492083">
                <a:tc>
                  <a:txBody>
                    <a:bodyPr/>
                    <a:lstStyle/>
                    <a:p>
                      <a:pPr algn="ctr">
                        <a:spcAft>
                          <a:spcPts val="0"/>
                        </a:spcAft>
                        <a:tabLst>
                          <a:tab pos="38100" algn="l"/>
                        </a:tabLst>
                      </a:pPr>
                      <a:r>
                        <a:rPr lang="en-US" sz="1400" kern="0">
                          <a:effectLst/>
                        </a:rPr>
                        <a:t>NICTA</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SAFE</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zh-CN" sz="1400" kern="0" dirty="0">
                          <a:effectLst/>
                        </a:rPr>
                        <a:t>澳大利亚国家信息与通信技术研究中心的紧急状态灵活应对系统计划，该项目通过人脸识别等机器视觉技术来分析可能的异常行为，从而实现预先判断，以组织恐怖主义活动</a:t>
                      </a:r>
                      <a:endParaRPr lang="zh-CN" sz="14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tr>
              <a:tr h="1110088">
                <a:tc>
                  <a:txBody>
                    <a:bodyPr/>
                    <a:lstStyle/>
                    <a:p>
                      <a:pPr algn="ctr">
                        <a:spcAft>
                          <a:spcPts val="0"/>
                        </a:spcAft>
                        <a:tabLst>
                          <a:tab pos="38100" algn="l"/>
                        </a:tabLst>
                      </a:pPr>
                      <a:r>
                        <a:rPr lang="en-US" sz="1400" kern="0">
                          <a:effectLst/>
                        </a:rPr>
                        <a:t>Cornell</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kern="0">
                          <a:effectLst/>
                        </a:rPr>
                        <a:t>Sorting acts and opinions for</a:t>
                      </a:r>
                      <a:endParaRPr lang="zh-CN" sz="1400" kern="100">
                        <a:effectLst/>
                      </a:endParaRPr>
                    </a:p>
                    <a:p>
                      <a:pPr algn="ctr">
                        <a:spcAft>
                          <a:spcPts val="0"/>
                        </a:spcAft>
                      </a:pPr>
                      <a:r>
                        <a:rPr lang="en-US" sz="1400" kern="0">
                          <a:effectLst/>
                        </a:rPr>
                        <a:t>Homeland</a:t>
                      </a:r>
                      <a:endParaRPr lang="zh-CN" sz="1400" kern="100">
                        <a:effectLst/>
                      </a:endParaRPr>
                    </a:p>
                    <a:p>
                      <a:pPr algn="ctr">
                        <a:spcAft>
                          <a:spcPts val="0"/>
                        </a:spcAft>
                      </a:pPr>
                      <a:r>
                        <a:rPr lang="en-US" sz="1400" kern="0">
                          <a:effectLst/>
                        </a:rPr>
                        <a:t>security</a:t>
                      </a:r>
                      <a:endParaRPr lang="zh-CN" sz="1400" kern="100">
                        <a:effectLst/>
                        <a:latin typeface="Calibri"/>
                        <a:ea typeface="宋体"/>
                        <a:cs typeface="Times New Roman"/>
                      </a:endParaRPr>
                    </a:p>
                  </a:txBody>
                  <a:tcPr marL="63990" marR="63990" marT="0" marB="0" anchor="ctr">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kern="0" dirty="0">
                          <a:effectLst/>
                        </a:rPr>
                        <a:t>该项目由美国国土安全部自助，康奈尔大学联合匹兹堡大学和犹他大学负责实施。重点是通过信息抽取等多种自然语言理解与机器学习技术，从收集到的文本中判断各种信息所包含的观点，并且研究如何寻找信息的可能来源，利用这些信息进行辅助决策</a:t>
                      </a:r>
                      <a:endParaRPr lang="zh-CN" sz="1400" kern="100" dirty="0">
                        <a:effectLst/>
                      </a:endParaRPr>
                    </a:p>
                    <a:p>
                      <a:pPr algn="just">
                        <a:spcAft>
                          <a:spcPts val="0"/>
                        </a:spcAft>
                      </a:pPr>
                      <a:r>
                        <a:rPr lang="en-US" sz="1400" kern="0" dirty="0">
                          <a:effectLst/>
                        </a:rPr>
                        <a:t>http://www.eurekalert.org/pub_releases/2006-09/cuns-sfa092206.php</a:t>
                      </a:r>
                      <a:endParaRPr lang="zh-CN" sz="14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36</a:t>
            </a:fld>
            <a:endParaRPr lang="zh-CN" altLang="zh-CN"/>
          </a:p>
        </p:txBody>
      </p:sp>
    </p:spTree>
    <p:extLst>
      <p:ext uri="{BB962C8B-B14F-4D97-AF65-F5344CB8AC3E}">
        <p14:creationId xmlns:p14="http://schemas.microsoft.com/office/powerpoint/2010/main" val="6143606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611" y="3316294"/>
            <a:ext cx="8513763"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832" y="150165"/>
            <a:ext cx="8380413"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38088" y="399534"/>
            <a:ext cx="1482523" cy="2062103"/>
          </a:xfrm>
          <a:prstGeom prst="rect">
            <a:avLst/>
          </a:prstGeom>
        </p:spPr>
        <p:txBody>
          <a:bodyPr wrap="square">
            <a:spAutoFit/>
          </a:bodyPr>
          <a:lstStyle/>
          <a:p>
            <a:r>
              <a:rPr lang="zh-CN" altLang="en-US" sz="3200" dirty="0"/>
              <a:t>中国</a:t>
            </a:r>
            <a:r>
              <a:rPr lang="zh-CN" altLang="en-US" sz="3200" dirty="0" smtClean="0"/>
              <a:t>大陆的内容过滤项目</a:t>
            </a:r>
            <a:endParaRPr lang="zh-CN" altLang="en-US" sz="3200" dirty="0"/>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37</a:t>
            </a:fld>
            <a:endParaRPr lang="zh-CN" altLang="zh-CN"/>
          </a:p>
        </p:txBody>
      </p:sp>
    </p:spTree>
    <p:extLst>
      <p:ext uri="{BB962C8B-B14F-4D97-AF65-F5344CB8AC3E}">
        <p14:creationId xmlns:p14="http://schemas.microsoft.com/office/powerpoint/2010/main" val="35841126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华康俪金黑W8(P)" panose="020B0800000000000000" pitchFamily="34" charset="-122"/>
                <a:ea typeface="华康俪金黑W8(P)" panose="020B0800000000000000" pitchFamily="34" charset="-122"/>
              </a:rPr>
              <a:t>舆情监测系统</a:t>
            </a:r>
          </a:p>
        </p:txBody>
      </p:sp>
      <p:graphicFrame>
        <p:nvGraphicFramePr>
          <p:cNvPr id="2" name="表格 1"/>
          <p:cNvGraphicFramePr>
            <a:graphicFrameLocks noGrp="1"/>
          </p:cNvGraphicFramePr>
          <p:nvPr>
            <p:extLst>
              <p:ext uri="{D42A27DB-BD31-4B8C-83A1-F6EECF244321}">
                <p14:modId xmlns:p14="http://schemas.microsoft.com/office/powerpoint/2010/main" val="516528385"/>
              </p:ext>
            </p:extLst>
          </p:nvPr>
        </p:nvGraphicFramePr>
        <p:xfrm>
          <a:off x="290286" y="1193449"/>
          <a:ext cx="11364685" cy="4859008"/>
        </p:xfrm>
        <a:graphic>
          <a:graphicData uri="http://schemas.openxmlformats.org/drawingml/2006/table">
            <a:tbl>
              <a:tblPr firstRow="1" firstCol="1" bandRow="1">
                <a:tableStyleId>{5C22544A-7EE6-4342-B048-85BDC9FD1C3A}</a:tableStyleId>
              </a:tblPr>
              <a:tblGrid>
                <a:gridCol w="2203914"/>
                <a:gridCol w="2513229"/>
                <a:gridCol w="6647542"/>
              </a:tblGrid>
              <a:tr h="403288">
                <a:tc>
                  <a:txBody>
                    <a:bodyPr/>
                    <a:lstStyle/>
                    <a:p>
                      <a:pPr algn="ctr">
                        <a:spcBef>
                          <a:spcPts val="600"/>
                        </a:spcBef>
                        <a:spcAft>
                          <a:spcPts val="0"/>
                        </a:spcAft>
                      </a:pPr>
                      <a:r>
                        <a:rPr lang="zh-CN" altLang="en-US" sz="1600" kern="100" dirty="0" smtClean="0">
                          <a:effectLst/>
                          <a:latin typeface="微软雅黑" pitchFamily="34" charset="-122"/>
                          <a:ea typeface="微软雅黑" pitchFamily="34" charset="-122"/>
                          <a:cs typeface="Times New Roman"/>
                        </a:rPr>
                        <a:t>开发者</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altLang="en-US" sz="1600" kern="100" dirty="0" smtClean="0">
                          <a:effectLst/>
                          <a:latin typeface="微软雅黑" pitchFamily="34" charset="-122"/>
                          <a:ea typeface="微软雅黑" pitchFamily="34" charset="-122"/>
                          <a:cs typeface="Times New Roman"/>
                        </a:rPr>
                        <a:t>名称</a:t>
                      </a:r>
                      <a:endParaRPr lang="zh-CN" sz="1600" kern="100" dirty="0">
                        <a:effectLst/>
                        <a:latin typeface="微软雅黑" pitchFamily="34" charset="-122"/>
                        <a:ea typeface="微软雅黑" pitchFamily="34" charset="-122"/>
                        <a:cs typeface="Times New Roman"/>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latin typeface="微软雅黑" pitchFamily="34" charset="-122"/>
                          <a:ea typeface="微软雅黑" pitchFamily="34" charset="-122"/>
                        </a:rPr>
                        <a:t>关键技术</a:t>
                      </a:r>
                      <a:endParaRPr lang="zh-CN" sz="160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594096">
                <a:tc>
                  <a:txBody>
                    <a:bodyPr/>
                    <a:lstStyle/>
                    <a:p>
                      <a:pPr algn="ctr">
                        <a:spcBef>
                          <a:spcPts val="600"/>
                        </a:spcBef>
                        <a:spcAft>
                          <a:spcPts val="0"/>
                        </a:spcAft>
                      </a:pPr>
                      <a:r>
                        <a:rPr lang="zh-CN" altLang="en-US" sz="1600" kern="1200" dirty="0" smtClean="0">
                          <a:solidFill>
                            <a:schemeClr val="bg1"/>
                          </a:solidFill>
                          <a:latin typeface="+mn-lt"/>
                          <a:ea typeface="+mn-ea"/>
                          <a:cs typeface="+mn-cs"/>
                        </a:rPr>
                        <a:t>人民网舆情数据中心</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smtClean="0">
                          <a:solidFill>
                            <a:schemeClr val="dk1"/>
                          </a:solidFill>
                          <a:latin typeface="+mn-lt"/>
                          <a:ea typeface="+mn-ea"/>
                          <a:cs typeface="+mn-cs"/>
                        </a:rPr>
                        <a:t>互联网舆情监测系统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smtClean="0">
                          <a:solidFill>
                            <a:schemeClr val="dk1"/>
                          </a:solidFill>
                          <a:latin typeface="+mn-lt"/>
                          <a:ea typeface="+mn-ea"/>
                          <a:cs typeface="+mn-cs"/>
                        </a:rPr>
                        <a:t>实现网络声誉管理、舆情监测、敏感信息预警、内部风险管理评估、突发事件实时追踪和宣传工作评估考核等功能</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tr>
              <a:tr h="594096">
                <a:tc>
                  <a:txBody>
                    <a:bodyPr/>
                    <a:lstStyle/>
                    <a:p>
                      <a:pPr algn="ctr">
                        <a:spcBef>
                          <a:spcPts val="600"/>
                        </a:spcBef>
                        <a:spcAft>
                          <a:spcPts val="0"/>
                        </a:spcAft>
                      </a:pPr>
                      <a:r>
                        <a:rPr lang="zh-CN" altLang="en-US" sz="1600" kern="1200" dirty="0" smtClean="0">
                          <a:solidFill>
                            <a:schemeClr val="bg1"/>
                          </a:solidFill>
                          <a:latin typeface="+mn-lt"/>
                          <a:ea typeface="+mn-ea"/>
                          <a:cs typeface="+mn-cs"/>
                        </a:rPr>
                        <a:t>百度</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smtClean="0">
                          <a:solidFill>
                            <a:schemeClr val="dk1"/>
                          </a:solidFill>
                          <a:latin typeface="+mn-lt"/>
                          <a:ea typeface="+mn-ea"/>
                          <a:cs typeface="+mn-cs"/>
                        </a:rPr>
                        <a:t>百度舆情</a:t>
                      </a:r>
                      <a:r>
                        <a:rPr lang="en-US"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互联网舆情专业分析系统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smtClean="0">
                          <a:solidFill>
                            <a:schemeClr val="dk1"/>
                          </a:solidFill>
                          <a:latin typeface="+mn-lt"/>
                          <a:ea typeface="+mn-ea"/>
                          <a:cs typeface="+mn-cs"/>
                        </a:rPr>
                        <a:t>全方位分析互联网舆论，提供实时舆情、语义分析、搜索指数及事件脉络等数据与分析能力，助力客户把握时事脉搏。</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tr>
              <a:tr h="1485240">
                <a:tc>
                  <a:txBody>
                    <a:bodyPr/>
                    <a:lstStyle/>
                    <a:p>
                      <a:pPr algn="ctr">
                        <a:spcBef>
                          <a:spcPts val="600"/>
                        </a:spcBef>
                        <a:spcAft>
                          <a:spcPts val="0"/>
                        </a:spcAft>
                      </a:pPr>
                      <a:r>
                        <a:rPr lang="zh-CN" altLang="en-US" sz="1600" kern="1200" dirty="0" smtClean="0">
                          <a:solidFill>
                            <a:schemeClr val="bg1"/>
                          </a:solidFill>
                          <a:latin typeface="+mn-lt"/>
                          <a:ea typeface="+mn-ea"/>
                          <a:cs typeface="+mn-cs"/>
                        </a:rPr>
                        <a:t>方正电子政务技术有限公司</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smtClean="0">
                          <a:solidFill>
                            <a:schemeClr val="dk1"/>
                          </a:solidFill>
                          <a:latin typeface="+mn-lt"/>
                          <a:ea typeface="+mn-ea"/>
                          <a:cs typeface="+mn-cs"/>
                        </a:rPr>
                        <a:t>方正智思舆情预警辅助决策支持系统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smtClean="0">
                          <a:solidFill>
                            <a:schemeClr val="dk1"/>
                          </a:solidFill>
                          <a:latin typeface="+mn-lt"/>
                          <a:ea typeface="+mn-ea"/>
                          <a:cs typeface="+mn-cs"/>
                        </a:rPr>
                        <a:t>以整合互联网搜索技术及信息智能处理技术，通过知识管理的方法，对互联网海量信息进行自动抓取、自动分类、自动聚类、主题检测、专题聚焦，实现用户的网络舆情监测和新闻专题追踪等信息需求，形成简报、报告、图表等分析结果，为客户全面掌握群众思想动态，做出正确舆论引导，提供分析依据</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tr>
              <a:tr h="891144">
                <a:tc>
                  <a:txBody>
                    <a:bodyPr/>
                    <a:lstStyle/>
                    <a:p>
                      <a:pPr algn="ctr">
                        <a:spcBef>
                          <a:spcPts val="600"/>
                        </a:spcBef>
                        <a:spcAft>
                          <a:spcPts val="0"/>
                        </a:spcAft>
                      </a:pPr>
                      <a:r>
                        <a:rPr lang="zh-CN" altLang="en-US" sz="1600" kern="1200" dirty="0" smtClean="0">
                          <a:solidFill>
                            <a:schemeClr val="bg1"/>
                          </a:solidFill>
                          <a:latin typeface="+mn-lt"/>
                          <a:ea typeface="+mn-ea"/>
                          <a:cs typeface="+mn-cs"/>
                        </a:rPr>
                        <a:t>北京清博大数据科技有限公司</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smtClean="0">
                          <a:solidFill>
                            <a:schemeClr val="dk1"/>
                          </a:solidFill>
                          <a:latin typeface="+mn-lt"/>
                          <a:ea typeface="+mn-ea"/>
                          <a:cs typeface="+mn-cs"/>
                        </a:rPr>
                        <a:t>清博大数据舆情系统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smtClean="0">
                          <a:solidFill>
                            <a:schemeClr val="dk1"/>
                          </a:solidFill>
                          <a:latin typeface="+mn-lt"/>
                          <a:ea typeface="+mn-ea"/>
                          <a:cs typeface="+mn-cs"/>
                        </a:rPr>
                        <a:t>依托海量数据资源，提供舆情阶段性报告、热点事件综合分析、新媒体传播报告、粉丝画像分析、行业研究报告、顶级政企刊物、政策执行效果分析等。</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tr>
              <a:tr h="891144">
                <a:tc>
                  <a:txBody>
                    <a:bodyPr/>
                    <a:lstStyle/>
                    <a:p>
                      <a:pPr algn="ctr">
                        <a:spcBef>
                          <a:spcPts val="600"/>
                        </a:spcBef>
                        <a:spcAft>
                          <a:spcPts val="0"/>
                        </a:spcAft>
                      </a:pPr>
                      <a:r>
                        <a:rPr lang="zh-CN" altLang="en-US" sz="1600" kern="1200" dirty="0" smtClean="0">
                          <a:solidFill>
                            <a:schemeClr val="bg1"/>
                          </a:solidFill>
                          <a:latin typeface="+mn-lt"/>
                          <a:ea typeface="+mn-ea"/>
                          <a:cs typeface="+mn-cs"/>
                        </a:rPr>
                        <a:t>新浪</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smtClean="0">
                          <a:solidFill>
                            <a:schemeClr val="dk1"/>
                          </a:solidFill>
                          <a:latin typeface="+mn-lt"/>
                          <a:ea typeface="+mn-ea"/>
                          <a:cs typeface="+mn-cs"/>
                        </a:rPr>
                        <a:t>新浪微舆情</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smtClean="0">
                          <a:solidFill>
                            <a:schemeClr val="dk1"/>
                          </a:solidFill>
                          <a:latin typeface="+mn-lt"/>
                          <a:ea typeface="+mn-ea"/>
                          <a:cs typeface="+mn-cs"/>
                        </a:rPr>
                        <a:t>新浪微舆情，覆盖渠道比较多，能够及时发现舆情，追踪舆情，了解舆情发酵全过程，优势是介入“人工分析处理”，通过人工的方式对采集的信息进行筛选，加工，对垃圾信息进行删除处理。</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tr>
            </a:tbl>
          </a:graphicData>
        </a:graphic>
      </p:graphicFrame>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38</a:t>
            </a:fld>
            <a:endParaRPr lang="zh-CN" altLang="zh-CN"/>
          </a:p>
        </p:txBody>
      </p:sp>
    </p:spTree>
    <p:extLst>
      <p:ext uri="{BB962C8B-B14F-4D97-AF65-F5344CB8AC3E}">
        <p14:creationId xmlns:p14="http://schemas.microsoft.com/office/powerpoint/2010/main" val="5729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12"/>
          <p:cNvSpPr>
            <a:spLocks/>
          </p:cNvSpPr>
          <p:nvPr/>
        </p:nvSpPr>
        <p:spPr bwMode="auto">
          <a:xfrm>
            <a:off x="3944178"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3"/>
          <p:cNvSpPr>
            <a:spLocks/>
          </p:cNvSpPr>
          <p:nvPr/>
        </p:nvSpPr>
        <p:spPr bwMode="auto">
          <a:xfrm>
            <a:off x="7713511"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TextBox 95"/>
          <p:cNvSpPr txBox="1"/>
          <p:nvPr/>
        </p:nvSpPr>
        <p:spPr>
          <a:xfrm>
            <a:off x="1350197" y="3388930"/>
            <a:ext cx="1914337" cy="1015663"/>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提高网络用户及网站的使用效率</a:t>
            </a:r>
          </a:p>
        </p:txBody>
      </p:sp>
      <p:sp>
        <p:nvSpPr>
          <p:cNvPr id="97" name="TextBox 96"/>
          <p:cNvSpPr txBox="1"/>
          <p:nvPr/>
        </p:nvSpPr>
        <p:spPr>
          <a:xfrm>
            <a:off x="4858327" y="3388930"/>
            <a:ext cx="2127088" cy="1015663"/>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净化网络空间，</a:t>
            </a:r>
            <a:r>
              <a:rPr lang="zh-CN" altLang="zh-CN" sz="2000" dirty="0">
                <a:latin typeface="微软雅黑" pitchFamily="34" charset="-122"/>
                <a:ea typeface="微软雅黑" pitchFamily="34" charset="-122"/>
              </a:rPr>
              <a:t>营造健康文明的网络文化环境</a:t>
            </a:r>
            <a:endParaRPr lang="zh-CN" altLang="en-US" sz="2000" dirty="0">
              <a:latin typeface="微软雅黑" pitchFamily="34" charset="-122"/>
              <a:ea typeface="微软雅黑" pitchFamily="34" charset="-122"/>
            </a:endParaRPr>
          </a:p>
        </p:txBody>
      </p:sp>
      <p:sp>
        <p:nvSpPr>
          <p:cNvPr id="98" name="TextBox 97"/>
          <p:cNvSpPr txBox="1"/>
          <p:nvPr/>
        </p:nvSpPr>
        <p:spPr>
          <a:xfrm>
            <a:off x="8992944" y="3388930"/>
            <a:ext cx="2127637" cy="1323439"/>
          </a:xfrm>
          <a:prstGeom prst="rect">
            <a:avLst/>
          </a:prstGeom>
          <a:noFill/>
        </p:spPr>
        <p:txBody>
          <a:bodyPr wrap="square" rtlCol="0">
            <a:spAutoFit/>
          </a:bodyPr>
          <a:lstStyle/>
          <a:p>
            <a:pPr algn="ctr"/>
            <a:r>
              <a:rPr lang="zh-CN" altLang="zh-CN" sz="2000" dirty="0">
                <a:latin typeface="微软雅黑" pitchFamily="34" charset="-122"/>
                <a:ea typeface="微软雅黑" pitchFamily="34" charset="-122"/>
              </a:rPr>
              <a:t>提高国家信息安全保障水平是保障国家安全的重要环节</a:t>
            </a:r>
            <a:endParaRPr lang="zh-CN" altLang="en-US" sz="2000" dirty="0">
              <a:latin typeface="微软雅黑" pitchFamily="34" charset="-122"/>
              <a:ea typeface="微软雅黑" pitchFamily="34" charset="-122"/>
            </a:endParaRPr>
          </a:p>
        </p:txBody>
      </p:sp>
      <p:pic>
        <p:nvPicPr>
          <p:cNvPr id="2052" name="Picture 4" descr="“大数据 服务器”的图片搜索结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05" t="7656" r="7718" b="20237"/>
          <a:stretch/>
        </p:blipFill>
        <p:spPr bwMode="auto">
          <a:xfrm>
            <a:off x="1207006" y="1367076"/>
            <a:ext cx="2057529" cy="1772547"/>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黑客”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441" y="1419323"/>
            <a:ext cx="1912974" cy="1684844"/>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2900411" y="215698"/>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网络信息内容安全研究的意义</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434" name="Picture 2" descr="“网络保障体系”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8948" y="1485806"/>
            <a:ext cx="1965375" cy="1695519"/>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39</a:t>
            </a:fld>
            <a:endParaRPr lang="zh-CN" altLang="zh-CN"/>
          </a:p>
        </p:txBody>
      </p:sp>
    </p:spTree>
    <p:extLst>
      <p:ext uri="{BB962C8B-B14F-4D97-AF65-F5344CB8AC3E}">
        <p14:creationId xmlns:p14="http://schemas.microsoft.com/office/powerpoint/2010/main" val="16864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p:cTn id="13" dur="300" fill="hold"/>
                                        <p:tgtEl>
                                          <p:spTgt spid="81"/>
                                        </p:tgtEl>
                                        <p:attrNameLst>
                                          <p:attrName>ppt_w</p:attrName>
                                        </p:attrNameLst>
                                      </p:cBhvr>
                                      <p:tavLst>
                                        <p:tav tm="0">
                                          <p:val>
                                            <p:fltVal val="0"/>
                                          </p:val>
                                        </p:tav>
                                        <p:tav tm="100000">
                                          <p:val>
                                            <p:strVal val="#ppt_w"/>
                                          </p:val>
                                        </p:tav>
                                      </p:tavLst>
                                    </p:anim>
                                    <p:anim calcmode="lin" valueType="num">
                                      <p:cBhvr>
                                        <p:cTn id="14" dur="300" fill="hold"/>
                                        <p:tgtEl>
                                          <p:spTgt spid="81"/>
                                        </p:tgtEl>
                                        <p:attrNameLst>
                                          <p:attrName>ppt_h</p:attrName>
                                        </p:attrNameLst>
                                      </p:cBhvr>
                                      <p:tavLst>
                                        <p:tav tm="0">
                                          <p:val>
                                            <p:fltVal val="0"/>
                                          </p:val>
                                        </p:tav>
                                        <p:tav tm="100000">
                                          <p:val>
                                            <p:strVal val="#ppt_h"/>
                                          </p:val>
                                        </p:tav>
                                      </p:tavLst>
                                    </p:anim>
                                    <p:anim calcmode="lin" valueType="num">
                                      <p:cBhvr>
                                        <p:cTn id="15" dur="300" fill="hold"/>
                                        <p:tgtEl>
                                          <p:spTgt spid="81"/>
                                        </p:tgtEl>
                                        <p:attrNameLst>
                                          <p:attrName>style.rotation</p:attrName>
                                        </p:attrNameLst>
                                      </p:cBhvr>
                                      <p:tavLst>
                                        <p:tav tm="0">
                                          <p:val>
                                            <p:fltVal val="90"/>
                                          </p:val>
                                        </p:tav>
                                        <p:tav tm="100000">
                                          <p:val>
                                            <p:fltVal val="0"/>
                                          </p:val>
                                        </p:tav>
                                      </p:tavLst>
                                    </p:anim>
                                    <p:animEffect transition="in" filter="fade">
                                      <p:cBhvr>
                                        <p:cTn id="16" dur="300"/>
                                        <p:tgtEl>
                                          <p:spTgt spid="8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anim calcmode="lin" valueType="num">
                                      <p:cBhvr>
                                        <p:cTn id="20" dur="1000" fill="hold"/>
                                        <p:tgtEl>
                                          <p:spTgt spid="97"/>
                                        </p:tgtEl>
                                        <p:attrNameLst>
                                          <p:attrName>ppt_x</p:attrName>
                                        </p:attrNameLst>
                                      </p:cBhvr>
                                      <p:tavLst>
                                        <p:tav tm="0">
                                          <p:val>
                                            <p:strVal val="#ppt_x"/>
                                          </p:val>
                                        </p:tav>
                                        <p:tav tm="100000">
                                          <p:val>
                                            <p:strVal val="#ppt_x"/>
                                          </p:val>
                                        </p:tav>
                                      </p:tavLst>
                                    </p:anim>
                                    <p:anim calcmode="lin" valueType="num">
                                      <p:cBhvr>
                                        <p:cTn id="21" dur="1000" fill="hold"/>
                                        <p:tgtEl>
                                          <p:spTgt spid="97"/>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300" fill="hold"/>
                                        <p:tgtEl>
                                          <p:spTgt spid="82"/>
                                        </p:tgtEl>
                                        <p:attrNameLst>
                                          <p:attrName>ppt_w</p:attrName>
                                        </p:attrNameLst>
                                      </p:cBhvr>
                                      <p:tavLst>
                                        <p:tav tm="0">
                                          <p:val>
                                            <p:fltVal val="0"/>
                                          </p:val>
                                        </p:tav>
                                        <p:tav tm="100000">
                                          <p:val>
                                            <p:strVal val="#ppt_w"/>
                                          </p:val>
                                        </p:tav>
                                      </p:tavLst>
                                    </p:anim>
                                    <p:anim calcmode="lin" valueType="num">
                                      <p:cBhvr>
                                        <p:cTn id="26" dur="300" fill="hold"/>
                                        <p:tgtEl>
                                          <p:spTgt spid="82"/>
                                        </p:tgtEl>
                                        <p:attrNameLst>
                                          <p:attrName>ppt_h</p:attrName>
                                        </p:attrNameLst>
                                      </p:cBhvr>
                                      <p:tavLst>
                                        <p:tav tm="0">
                                          <p:val>
                                            <p:fltVal val="0"/>
                                          </p:val>
                                        </p:tav>
                                        <p:tav tm="100000">
                                          <p:val>
                                            <p:strVal val="#ppt_h"/>
                                          </p:val>
                                        </p:tav>
                                      </p:tavLst>
                                    </p:anim>
                                    <p:anim calcmode="lin" valueType="num">
                                      <p:cBhvr>
                                        <p:cTn id="27" dur="300" fill="hold"/>
                                        <p:tgtEl>
                                          <p:spTgt spid="82"/>
                                        </p:tgtEl>
                                        <p:attrNameLst>
                                          <p:attrName>style.rotation</p:attrName>
                                        </p:attrNameLst>
                                      </p:cBhvr>
                                      <p:tavLst>
                                        <p:tav tm="0">
                                          <p:val>
                                            <p:fltVal val="90"/>
                                          </p:val>
                                        </p:tav>
                                        <p:tav tm="100000">
                                          <p:val>
                                            <p:fltVal val="0"/>
                                          </p:val>
                                        </p:tav>
                                      </p:tavLst>
                                    </p:anim>
                                    <p:animEffect transition="in" filter="fade">
                                      <p:cBhvr>
                                        <p:cTn id="28" dur="300"/>
                                        <p:tgtEl>
                                          <p:spTgt spid="82"/>
                                        </p:tgtEl>
                                      </p:cBhvr>
                                    </p:animEffect>
                                  </p:childTnLst>
                                </p:cTn>
                              </p:par>
                              <p:par>
                                <p:cTn id="29" presetID="42" presetClass="entr" presetSubtype="0" fill="hold" grpId="0" nodeType="withEffect">
                                  <p:stCondLst>
                                    <p:cond delay="40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anim calcmode="lin" valueType="num">
                                      <p:cBhvr>
                                        <p:cTn id="32" dur="1000" fill="hold"/>
                                        <p:tgtEl>
                                          <p:spTgt spid="98"/>
                                        </p:tgtEl>
                                        <p:attrNameLst>
                                          <p:attrName>ppt_x</p:attrName>
                                        </p:attrNameLst>
                                      </p:cBhvr>
                                      <p:tavLst>
                                        <p:tav tm="0">
                                          <p:val>
                                            <p:strVal val="#ppt_x"/>
                                          </p:val>
                                        </p:tav>
                                        <p:tav tm="100000">
                                          <p:val>
                                            <p:strVal val="#ppt_x"/>
                                          </p:val>
                                        </p:tav>
                                      </p:tavLst>
                                    </p:anim>
                                    <p:anim calcmode="lin" valueType="num">
                                      <p:cBhvr>
                                        <p:cTn id="33" dur="1000" fill="hold"/>
                                        <p:tgtEl>
                                          <p:spTgt spid="98"/>
                                        </p:tgtEl>
                                        <p:attrNameLst>
                                          <p:attrName>ppt_y</p:attrName>
                                        </p:attrNameLst>
                                      </p:cBhvr>
                                      <p:tavLst>
                                        <p:tav tm="0">
                                          <p:val>
                                            <p:strVal val="#ppt_y+.1"/>
                                          </p:val>
                                        </p:tav>
                                        <p:tav tm="100000">
                                          <p:val>
                                            <p:strVal val="#ppt_y"/>
                                          </p:val>
                                        </p:tav>
                                      </p:tavLst>
                                    </p:anim>
                                  </p:childTnLst>
                                </p:cTn>
                              </p:par>
                              <p:par>
                                <p:cTn id="34" presetID="1" presetClass="entr" presetSubtype="0" fill="hold" grpId="0" nodeType="withEffect">
                                  <p:stCondLst>
                                    <p:cond delay="0"/>
                                  </p:stCondLst>
                                  <p:childTnLst>
                                    <p:set>
                                      <p:cBhvr>
                                        <p:cTn id="35" dur="1" fill="hold">
                                          <p:stCondLst>
                                            <p:cond delay="0"/>
                                          </p:stCondLst>
                                        </p:cTn>
                                        <p:tgtEl>
                                          <p:spTgt spid="95"/>
                                        </p:tgtEl>
                                        <p:attrNameLst>
                                          <p:attrName>style.visibility</p:attrName>
                                        </p:attrNameLst>
                                      </p:cBhvr>
                                      <p:to>
                                        <p:strVal val="visible"/>
                                      </p:to>
                                    </p:set>
                                  </p:childTnLst>
                                </p:cTn>
                              </p:par>
                              <p:par>
                                <p:cTn id="36" presetID="35" presetClass="path" presetSubtype="0" accel="50000" decel="50000" fill="hold" grpId="1" nodeType="withEffect">
                                  <p:stCondLst>
                                    <p:cond delay="0"/>
                                  </p:stCondLst>
                                  <p:childTnLst>
                                    <p:animMotion origin="layout" path="M 7.85742E-7 -3.33333E-6 L -0.39495 -0.11018 " pathEditMode="relative" rAng="0" ptsTypes="AA">
                                      <p:cBhvr>
                                        <p:cTn id="37"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95" grpId="0" animBg="1"/>
      <p:bldP spid="95" grpId="1" animBg="1"/>
      <p:bldP spid="96" grpId="0"/>
      <p:bldP spid="97" grpId="0"/>
      <p:bldP spid="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71531" y="1412777"/>
            <a:ext cx="8346439" cy="2051015"/>
            <a:chOff x="1921216" y="192860"/>
            <a:chExt cx="8579793" cy="3265984"/>
          </a:xfrm>
        </p:grpSpPr>
        <p:grpSp>
          <p:nvGrpSpPr>
            <p:cNvPr id="19" name="组合 18"/>
            <p:cNvGrpSpPr/>
            <p:nvPr/>
          </p:nvGrpSpPr>
          <p:grpSpPr>
            <a:xfrm rot="20997101">
              <a:off x="4594305" y="192860"/>
              <a:ext cx="659781" cy="793569"/>
              <a:chOff x="9397113" y="1572484"/>
              <a:chExt cx="739439" cy="900000"/>
            </a:xfrm>
          </p:grpSpPr>
          <p:pic>
            <p:nvPicPr>
              <p:cNvPr id="74" name="图片 73"/>
              <p:cNvPicPr>
                <a:picLocks noChangeAspect="1"/>
              </p:cNvPicPr>
              <p:nvPr/>
            </p:nvPicPr>
            <p:blipFill rotWithShape="1">
              <a:blip r:embed="rId3">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75" name="椭圆 7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2455872">
              <a:off x="9545795" y="1200076"/>
              <a:ext cx="659781" cy="793569"/>
              <a:chOff x="8752405" y="680495"/>
              <a:chExt cx="739439" cy="900000"/>
            </a:xfrm>
          </p:grpSpPr>
          <p:pic>
            <p:nvPicPr>
              <p:cNvPr id="72" name="图片 71"/>
              <p:cNvPicPr>
                <a:picLocks noChangeAspect="1"/>
              </p:cNvPicPr>
              <p:nvPr/>
            </p:nvPicPr>
            <p:blipFill rotWithShape="1">
              <a:blip r:embed="rId4">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73" name="椭圆 7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20539373">
              <a:off x="3895784" y="1063209"/>
              <a:ext cx="642436" cy="793569"/>
              <a:chOff x="7798300" y="2128176"/>
              <a:chExt cx="720000" cy="900000"/>
            </a:xfrm>
          </p:grpSpPr>
          <p:pic>
            <p:nvPicPr>
              <p:cNvPr id="70" name="图片 69"/>
              <p:cNvPicPr>
                <a:picLocks noChangeAspect="1"/>
              </p:cNvPicPr>
              <p:nvPr/>
            </p:nvPicPr>
            <p:blipFill rotWithShape="1">
              <a:blip r:embed="rId5">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71" name="椭圆 7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rot="622440">
              <a:off x="6993372" y="431407"/>
              <a:ext cx="643355" cy="793569"/>
              <a:chOff x="5457544" y="2382484"/>
              <a:chExt cx="721030" cy="900000"/>
            </a:xfrm>
          </p:grpSpPr>
          <p:pic>
            <p:nvPicPr>
              <p:cNvPr id="68" name="图片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69" name="椭圆 6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20351331">
              <a:off x="2777184" y="624184"/>
              <a:ext cx="642436" cy="793569"/>
              <a:chOff x="3277182" y="773323"/>
              <a:chExt cx="720000" cy="900000"/>
            </a:xfrm>
          </p:grpSpPr>
          <p:sp>
            <p:nvSpPr>
              <p:cNvPr id="66" name="椭圆 65"/>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4" name="组合 23"/>
            <p:cNvGrpSpPr/>
            <p:nvPr/>
          </p:nvGrpSpPr>
          <p:grpSpPr>
            <a:xfrm rot="1912890">
              <a:off x="8324851" y="1445561"/>
              <a:ext cx="648427" cy="793569"/>
              <a:chOff x="5384758" y="1250900"/>
              <a:chExt cx="726714" cy="900000"/>
            </a:xfrm>
          </p:grpSpPr>
          <p:sp>
            <p:nvSpPr>
              <p:cNvPr id="64" name="椭圆 63"/>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5" name="组合 24"/>
            <p:cNvGrpSpPr/>
            <p:nvPr/>
          </p:nvGrpSpPr>
          <p:grpSpPr>
            <a:xfrm rot="1354213">
              <a:off x="7257146" y="1255327"/>
              <a:ext cx="642436" cy="793569"/>
              <a:chOff x="3639753" y="2488176"/>
              <a:chExt cx="720000" cy="900000"/>
            </a:xfrm>
          </p:grpSpPr>
          <p:sp>
            <p:nvSpPr>
              <p:cNvPr id="62" name="椭圆 61"/>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6" name="组合 25"/>
            <p:cNvGrpSpPr/>
            <p:nvPr/>
          </p:nvGrpSpPr>
          <p:grpSpPr>
            <a:xfrm rot="19874646">
              <a:off x="3299688" y="1751721"/>
              <a:ext cx="647730" cy="793569"/>
              <a:chOff x="4707387" y="271511"/>
              <a:chExt cx="725933" cy="900000"/>
            </a:xfrm>
          </p:grpSpPr>
          <p:sp>
            <p:nvSpPr>
              <p:cNvPr id="60" name="椭圆 59"/>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7" name="组合 26"/>
            <p:cNvGrpSpPr/>
            <p:nvPr/>
          </p:nvGrpSpPr>
          <p:grpSpPr>
            <a:xfrm rot="19414460">
              <a:off x="2170159" y="2542950"/>
              <a:ext cx="647456" cy="793569"/>
              <a:chOff x="4355614" y="1671769"/>
              <a:chExt cx="725626" cy="900000"/>
            </a:xfrm>
          </p:grpSpPr>
          <p:sp>
            <p:nvSpPr>
              <p:cNvPr id="58" name="椭圆 57"/>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 name="组合 27"/>
            <p:cNvGrpSpPr/>
            <p:nvPr/>
          </p:nvGrpSpPr>
          <p:grpSpPr>
            <a:xfrm rot="3261331">
              <a:off x="8917619" y="2218585"/>
              <a:ext cx="645495" cy="803045"/>
              <a:chOff x="6534782" y="2204846"/>
              <a:chExt cx="732066" cy="900000"/>
            </a:xfrm>
          </p:grpSpPr>
          <p:sp>
            <p:nvSpPr>
              <p:cNvPr id="56" name="椭圆 55"/>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9" name="组合 28"/>
            <p:cNvGrpSpPr/>
            <p:nvPr/>
          </p:nvGrpSpPr>
          <p:grpSpPr>
            <a:xfrm rot="1881527">
              <a:off x="8519801" y="497692"/>
              <a:ext cx="646830" cy="793569"/>
              <a:chOff x="5993772" y="258109"/>
              <a:chExt cx="724925" cy="900000"/>
            </a:xfrm>
          </p:grpSpPr>
          <p:sp>
            <p:nvSpPr>
              <p:cNvPr id="54" name="椭圆 53"/>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30" name="组合 29"/>
            <p:cNvGrpSpPr/>
            <p:nvPr/>
          </p:nvGrpSpPr>
          <p:grpSpPr>
            <a:xfrm rot="3066563">
              <a:off x="9781605" y="2529217"/>
              <a:ext cx="635764" cy="803045"/>
              <a:chOff x="8806213" y="2910111"/>
              <a:chExt cx="721030" cy="900000"/>
            </a:xfrm>
          </p:grpSpPr>
          <p:sp>
            <p:nvSpPr>
              <p:cNvPr id="52" name="椭圆 5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31" name="组合 30"/>
            <p:cNvGrpSpPr/>
            <p:nvPr/>
          </p:nvGrpSpPr>
          <p:grpSpPr>
            <a:xfrm rot="20849518">
              <a:off x="4617491" y="1468461"/>
              <a:ext cx="644890" cy="793569"/>
              <a:chOff x="7330781" y="818297"/>
              <a:chExt cx="722751" cy="900000"/>
            </a:xfrm>
          </p:grpSpPr>
          <p:sp>
            <p:nvSpPr>
              <p:cNvPr id="50" name="椭圆 49"/>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32" name="组合 31"/>
            <p:cNvGrpSpPr/>
            <p:nvPr/>
          </p:nvGrpSpPr>
          <p:grpSpPr>
            <a:xfrm rot="19756194">
              <a:off x="1921216" y="1486339"/>
              <a:ext cx="653202" cy="793569"/>
              <a:chOff x="2213446" y="1768419"/>
              <a:chExt cx="732066" cy="900000"/>
            </a:xfrm>
          </p:grpSpPr>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49" name="椭圆 48"/>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a:stCxn id="60"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9"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6"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71"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7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8"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0"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9"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2"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4"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4"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73"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5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56"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6" name="图片 7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67905" y="2057165"/>
            <a:ext cx="928052" cy="696039"/>
          </a:xfrm>
          <a:prstGeom prst="rect">
            <a:avLst/>
          </a:prstGeom>
        </p:spPr>
      </p:pic>
      <p:sp>
        <p:nvSpPr>
          <p:cNvPr id="77" name="文本框 340"/>
          <p:cNvSpPr txBox="1"/>
          <p:nvPr/>
        </p:nvSpPr>
        <p:spPr>
          <a:xfrm>
            <a:off x="1557524" y="4255728"/>
            <a:ext cx="8797777" cy="1938992"/>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342900" indent="-342900">
              <a:buFont typeface="Arial" pitchFamily="34" charset="0"/>
              <a:buChar char="•"/>
            </a:pPr>
            <a:r>
              <a:rPr lang="zh-CN" altLang="en-US" sz="2400" dirty="0"/>
              <a:t>社会信息化和网络化导致数据的爆炸式增长</a:t>
            </a:r>
            <a:endParaRPr lang="en-US" altLang="zh-CN" sz="2400" dirty="0"/>
          </a:p>
          <a:p>
            <a:pPr marL="342900" lvl="1"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云计算、物联网等新技术催生大数据</a:t>
            </a:r>
            <a:endParaRPr lang="en-US" altLang="zh-CN" sz="2400" dirty="0">
              <a:solidFill>
                <a:schemeClr val="tx1">
                  <a:lumMod val="65000"/>
                  <a:lumOff val="35000"/>
                </a:schemeClr>
              </a:solidFill>
              <a:latin typeface="微软雅黑" pitchFamily="34" charset="-122"/>
              <a:ea typeface="微软雅黑" pitchFamily="34" charset="-122"/>
            </a:endParaRPr>
          </a:p>
          <a:p>
            <a:pPr marL="342900" lvl="1"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数据仓库、数据分析、数据挖掘等技术</a:t>
            </a:r>
            <a:endParaRPr lang="en-CA" altLang="zh-CN" sz="2400" dirty="0">
              <a:solidFill>
                <a:schemeClr val="tx1">
                  <a:lumMod val="65000"/>
                  <a:lumOff val="35000"/>
                </a:schemeClr>
              </a:solidFill>
              <a:latin typeface="微软雅黑" pitchFamily="34" charset="-122"/>
              <a:ea typeface="微软雅黑" pitchFamily="34" charset="-122"/>
            </a:endParaRPr>
          </a:p>
          <a:p>
            <a:endParaRPr lang="en-US" altLang="zh-CN" sz="2400" dirty="0"/>
          </a:p>
        </p:txBody>
      </p:sp>
      <p:sp>
        <p:nvSpPr>
          <p:cNvPr id="78" name="圆角矩形 77"/>
          <p:cNvSpPr/>
          <p:nvPr/>
        </p:nvSpPr>
        <p:spPr>
          <a:xfrm>
            <a:off x="1584484" y="5870063"/>
            <a:ext cx="9267497" cy="850900"/>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024886" y="5941571"/>
            <a:ext cx="6340197" cy="584775"/>
          </a:xfrm>
          <a:prstGeom prst="rect">
            <a:avLst/>
          </a:prstGeom>
        </p:spPr>
        <p:txBody>
          <a:bodyPr wrap="non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大数据的核心是</a:t>
            </a:r>
            <a:r>
              <a:rPr lang="zh-CN" altLang="en-US" sz="32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数据、技术和思维</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信息内容安全背景</a:t>
            </a:r>
            <a:endPar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endParaRPr>
          </a:p>
        </p:txBody>
      </p:sp>
      <p:sp>
        <p:nvSpPr>
          <p:cNvPr id="81"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5122" name="Picture 2" descr="“大数据”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7950" y="3456629"/>
            <a:ext cx="1016923" cy="762692"/>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4</a:t>
            </a:fld>
            <a:endParaRPr lang="zh-CN" altLang="zh-CN"/>
          </a:p>
        </p:txBody>
      </p:sp>
    </p:spTree>
    <p:extLst>
      <p:ext uri="{BB962C8B-B14F-4D97-AF65-F5344CB8AC3E}">
        <p14:creationId xmlns:p14="http://schemas.microsoft.com/office/powerpoint/2010/main" val="2718725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信息内容</a:t>
            </a:r>
            <a:r>
              <a:rPr lang="zh-CN" altLang="en-US" dirty="0"/>
              <a:t>安全</a:t>
            </a:r>
            <a:r>
              <a:rPr lang="zh-CN" altLang="en-US" dirty="0" smtClean="0"/>
              <a:t>研究方向</a:t>
            </a:r>
            <a:endParaRPr lang="zh-CN" altLang="en-US" dirty="0"/>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40</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362561586"/>
              </p:ext>
            </p:extLst>
          </p:nvPr>
        </p:nvGraphicFramePr>
        <p:xfrm>
          <a:off x="655309" y="1338648"/>
          <a:ext cx="10515600" cy="487680"/>
        </p:xfrm>
        <a:graphic>
          <a:graphicData uri="http://schemas.openxmlformats.org/drawingml/2006/table">
            <a:tbl>
              <a:tblPr/>
              <a:tblGrid>
                <a:gridCol w="10515600"/>
              </a:tblGrid>
              <a:tr h="0">
                <a:tc>
                  <a:txBody>
                    <a:bodyPr/>
                    <a:lstStyle/>
                    <a:p>
                      <a:r>
                        <a:rPr lang="en-US" altLang="zh-CN" sz="3200" dirty="0" smtClean="0"/>
                        <a:t>1.</a:t>
                      </a:r>
                      <a:r>
                        <a:rPr lang="zh-CN" altLang="en-US" sz="3200" dirty="0" smtClean="0"/>
                        <a:t>信息内容</a:t>
                      </a:r>
                      <a:r>
                        <a:rPr lang="zh-CN" altLang="en-US" sz="3200" dirty="0"/>
                        <a:t>识别理解</a:t>
                      </a:r>
                    </a:p>
                  </a:txBody>
                  <a:tcPr marL="0" marR="0" marT="0" marB="0" anchor="ctr">
                    <a:lnL>
                      <a:noFill/>
                    </a:lnL>
                    <a:lnR>
                      <a:noFill/>
                    </a:lnR>
                    <a:lnT>
                      <a:noFill/>
                    </a:lnT>
                    <a:lnB>
                      <a:noFill/>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804579265"/>
              </p:ext>
            </p:extLst>
          </p:nvPr>
        </p:nvGraphicFramePr>
        <p:xfrm>
          <a:off x="655309" y="2098630"/>
          <a:ext cx="11086748" cy="3291840"/>
        </p:xfrm>
        <a:graphic>
          <a:graphicData uri="http://schemas.openxmlformats.org/drawingml/2006/table">
            <a:tbl>
              <a:tblPr/>
              <a:tblGrid>
                <a:gridCol w="11086748"/>
              </a:tblGrid>
              <a:tr h="0">
                <a:tc>
                  <a:txBody>
                    <a:bodyPr/>
                    <a:lstStyle/>
                    <a:p>
                      <a:pPr algn="just"/>
                      <a:r>
                        <a:rPr lang="zh-CN" altLang="en-US" sz="2400" dirty="0"/>
                        <a:t>　　研究大规模</a:t>
                      </a:r>
                      <a:r>
                        <a:rPr lang="zh-CN" altLang="en-US" sz="2400" dirty="0">
                          <a:solidFill>
                            <a:srgbClr val="FF0000"/>
                          </a:solidFill>
                        </a:rPr>
                        <a:t>信息感知与识别</a:t>
                      </a:r>
                      <a:r>
                        <a:rPr lang="zh-CN" altLang="en-US" sz="2400" dirty="0"/>
                        <a:t>，包括：关系与内容相结合的信息实时感知以及过滤、面向内容理解的自然语言处理、数据流计算、模式识别、模式串匹配、分类等</a:t>
                      </a:r>
                      <a:r>
                        <a:rPr lang="zh-CN" altLang="en-US" sz="2400" dirty="0" smtClean="0"/>
                        <a:t>技术。</a:t>
                      </a:r>
                      <a:endParaRPr lang="zh-CN" altLang="en-US" sz="2400" dirty="0"/>
                    </a:p>
                    <a:p>
                      <a:pPr algn="just"/>
                      <a:r>
                        <a:rPr lang="zh-CN" altLang="en-US" sz="2400" dirty="0"/>
                        <a:t>　　数据流计算与模式串匹配：</a:t>
                      </a:r>
                    </a:p>
                    <a:p>
                      <a:pPr algn="just"/>
                      <a:r>
                        <a:rPr lang="zh-CN" altLang="en-US" sz="2400" dirty="0"/>
                        <a:t>　　研究大规模精确串、正则表达式、近似模式串匹配、图数据匹配的算法和硬件实现技术等，支持网络海量数据的快速过滤与内容安全监控。</a:t>
                      </a:r>
                    </a:p>
                    <a:p>
                      <a:pPr algn="just"/>
                      <a:r>
                        <a:rPr lang="zh-CN" altLang="en-US" sz="2400" dirty="0"/>
                        <a:t>　　自然语言处理与模式识别：</a:t>
                      </a:r>
                    </a:p>
                    <a:p>
                      <a:pPr algn="just"/>
                      <a:r>
                        <a:rPr lang="zh-CN" altLang="en-US" sz="2400" dirty="0"/>
                        <a:t>　　研究文本分词，少数民族语言处理，模式识别、视觉理解等理论及应用技术，支持区域网络信息安防、少数民族语言处理等战略需求。</a:t>
                      </a:r>
                    </a:p>
                  </a:txBody>
                  <a:tcPr marL="0" marR="0" marT="0" marB="0">
                    <a:lnL>
                      <a:noFill/>
                    </a:lnL>
                    <a:lnR>
                      <a:noFill/>
                    </a:lnR>
                    <a:lnT>
                      <a:noFill/>
                    </a:lnT>
                    <a:lnB>
                      <a:noFill/>
                    </a:lnB>
                  </a:tcPr>
                </a:tc>
              </a:tr>
            </a:tbl>
          </a:graphicData>
        </a:graphic>
      </p:graphicFrame>
    </p:spTree>
    <p:extLst>
      <p:ext uri="{BB962C8B-B14F-4D97-AF65-F5344CB8AC3E}">
        <p14:creationId xmlns:p14="http://schemas.microsoft.com/office/powerpoint/2010/main" val="315951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信息内容</a:t>
            </a:r>
            <a:r>
              <a:rPr lang="zh-CN" altLang="en-US" dirty="0"/>
              <a:t>安全</a:t>
            </a:r>
            <a:r>
              <a:rPr lang="zh-CN" altLang="en-US" dirty="0" smtClean="0"/>
              <a:t>研究方向</a:t>
            </a:r>
            <a:endParaRPr lang="zh-CN" altLang="en-US" dirty="0"/>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41</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04276163"/>
              </p:ext>
            </p:extLst>
          </p:nvPr>
        </p:nvGraphicFramePr>
        <p:xfrm>
          <a:off x="655309" y="1338648"/>
          <a:ext cx="10515600" cy="487680"/>
        </p:xfrm>
        <a:graphic>
          <a:graphicData uri="http://schemas.openxmlformats.org/drawingml/2006/table">
            <a:tbl>
              <a:tblPr/>
              <a:tblGrid>
                <a:gridCol w="10515600"/>
              </a:tblGrid>
              <a:tr h="0">
                <a:tc>
                  <a:txBody>
                    <a:bodyPr/>
                    <a:lstStyle/>
                    <a:p>
                      <a:r>
                        <a:rPr lang="en-US" altLang="zh-CN" sz="3200" dirty="0" smtClean="0"/>
                        <a:t>2.</a:t>
                      </a:r>
                      <a:r>
                        <a:rPr lang="zh-CN" altLang="en-US" sz="3200" dirty="0" smtClean="0"/>
                        <a:t>数据挖掘深度学习</a:t>
                      </a:r>
                      <a:endParaRPr lang="zh-CN" altLang="en-US" sz="3200" dirty="0"/>
                    </a:p>
                  </a:txBody>
                  <a:tcPr marL="0" marR="0" marT="0" marB="0" anchor="ctr">
                    <a:lnL>
                      <a:noFill/>
                    </a:lnL>
                    <a:lnR>
                      <a:noFill/>
                    </a:lnR>
                    <a:lnT>
                      <a:noFill/>
                    </a:lnT>
                    <a:lnB>
                      <a:noFill/>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286360896"/>
              </p:ext>
            </p:extLst>
          </p:nvPr>
        </p:nvGraphicFramePr>
        <p:xfrm>
          <a:off x="655309" y="2098630"/>
          <a:ext cx="11086748" cy="3291840"/>
        </p:xfrm>
        <a:graphic>
          <a:graphicData uri="http://schemas.openxmlformats.org/drawingml/2006/table">
            <a:tbl>
              <a:tblPr/>
              <a:tblGrid>
                <a:gridCol w="11086748"/>
              </a:tblGrid>
              <a:tr h="0">
                <a:tc>
                  <a:txBody>
                    <a:bodyPr/>
                    <a:lstStyle/>
                    <a:p>
                      <a:pPr algn="just"/>
                      <a:r>
                        <a:rPr lang="zh-CN" altLang="en-US" sz="2400" dirty="0"/>
                        <a:t>　　</a:t>
                      </a:r>
                      <a:r>
                        <a:rPr lang="zh-CN" altLang="en-US" sz="2400" dirty="0" smtClean="0"/>
                        <a:t>利用大数据挖掘技术进行社会态势预测和分析</a:t>
                      </a:r>
                      <a:endParaRPr lang="en-US" altLang="zh-CN" sz="2400" dirty="0" smtClean="0"/>
                    </a:p>
                    <a:p>
                      <a:pPr algn="just"/>
                      <a:r>
                        <a:rPr lang="zh-CN" altLang="en-US" sz="2400" dirty="0" smtClean="0"/>
                        <a:t>大数据挖掘与社会态势面向网络社会态势感知和大数据分析需求，主要研究：社交网络挖掘，用户行为挖掘，数据流挖掘，文本挖掘和分布式数据挖掘基础算法和关键技术，包括社交网络信息扩散建模、社会交互规律分析、海量社会媒体实时感知与知识发现、社会态势定位与计算，面向大规模</a:t>
                      </a:r>
                      <a:r>
                        <a:rPr lang="en-US" altLang="zh-CN" sz="2400" dirty="0" smtClean="0"/>
                        <a:t>Web</a:t>
                      </a:r>
                      <a:r>
                        <a:rPr lang="zh-CN" altLang="en-US" sz="2400" dirty="0" smtClean="0"/>
                        <a:t>文本的实体抽取、关系识别、事件发现以及深度语义理解，数据流频繁项挖掘和聚类分类，基于</a:t>
                      </a:r>
                      <a:r>
                        <a:rPr lang="en-US" altLang="zh-CN" sz="2400" dirty="0" smtClean="0"/>
                        <a:t>Hadoop</a:t>
                      </a:r>
                      <a:r>
                        <a:rPr lang="zh-CN" altLang="en-US" sz="2400" dirty="0" smtClean="0"/>
                        <a:t>平台的大数据挖掘算法等，并研究以上方法在社会态势感知与处理中的应用，包括社会态势预测，热点发现和内容安全等，为国家网络空间信息安全管理与社会态势预测提供理论和技术支撑。</a:t>
                      </a:r>
                      <a:endParaRPr lang="zh-CN" altLang="en-US" sz="2400" dirty="0"/>
                    </a:p>
                  </a:txBody>
                  <a:tcPr marL="0" marR="0" marT="0" marB="0">
                    <a:lnL>
                      <a:noFill/>
                    </a:lnL>
                    <a:lnR>
                      <a:noFill/>
                    </a:lnR>
                    <a:lnT>
                      <a:noFill/>
                    </a:lnT>
                    <a:lnB>
                      <a:noFill/>
                    </a:lnB>
                  </a:tcPr>
                </a:tc>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1670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信息内容</a:t>
            </a:r>
            <a:r>
              <a:rPr lang="zh-CN" altLang="en-US" dirty="0"/>
              <a:t>安全</a:t>
            </a:r>
            <a:r>
              <a:rPr lang="zh-CN" altLang="en-US" dirty="0" smtClean="0"/>
              <a:t>研究方向</a:t>
            </a:r>
            <a:endParaRPr lang="zh-CN" altLang="en-US" dirty="0"/>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42</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899381725"/>
              </p:ext>
            </p:extLst>
          </p:nvPr>
        </p:nvGraphicFramePr>
        <p:xfrm>
          <a:off x="655309" y="1338648"/>
          <a:ext cx="10515600" cy="487680"/>
        </p:xfrm>
        <a:graphic>
          <a:graphicData uri="http://schemas.openxmlformats.org/drawingml/2006/table">
            <a:tbl>
              <a:tblPr/>
              <a:tblGrid>
                <a:gridCol w="10515600"/>
              </a:tblGrid>
              <a:tr h="0">
                <a:tc>
                  <a:txBody>
                    <a:bodyPr/>
                    <a:lstStyle/>
                    <a:p>
                      <a:r>
                        <a:rPr lang="en-US" altLang="zh-CN" sz="3200" dirty="0" smtClean="0"/>
                        <a:t>3.</a:t>
                      </a:r>
                      <a:r>
                        <a:rPr lang="zh-CN" altLang="en-US" sz="3200" dirty="0" smtClean="0"/>
                        <a:t>信息检索</a:t>
                      </a:r>
                      <a:endParaRPr lang="zh-CN" altLang="en-US" sz="3200" dirty="0"/>
                    </a:p>
                  </a:txBody>
                  <a:tcPr marL="0" marR="0" marT="0" marB="0" anchor="ctr">
                    <a:lnL>
                      <a:noFill/>
                    </a:lnL>
                    <a:lnR>
                      <a:noFill/>
                    </a:lnR>
                    <a:lnT>
                      <a:noFill/>
                    </a:lnT>
                    <a:lnB>
                      <a:noFill/>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165908946"/>
              </p:ext>
            </p:extLst>
          </p:nvPr>
        </p:nvGraphicFramePr>
        <p:xfrm>
          <a:off x="655309" y="1953487"/>
          <a:ext cx="11086748" cy="4754880"/>
        </p:xfrm>
        <a:graphic>
          <a:graphicData uri="http://schemas.openxmlformats.org/drawingml/2006/table">
            <a:tbl>
              <a:tblPr/>
              <a:tblGrid>
                <a:gridCol w="11086748"/>
              </a:tblGrid>
              <a:tr h="0">
                <a:tc>
                  <a:txBody>
                    <a:bodyPr/>
                    <a:lstStyle/>
                    <a:p>
                      <a:pPr algn="just"/>
                      <a:r>
                        <a:rPr lang="zh-CN" altLang="en-US" sz="2400" dirty="0" smtClean="0"/>
                        <a:t>规模庞大、质量参差、位置分散、真假难辨、格式各异、语言混杂、形态迥异、关联复杂的各类信息呈“喷井式”增长。人类所面临的信息匮乏问题已经不在是主要问题，取而代之的是如何快速获取有效信息。信息检索是研究大规模环境下信息的有效获取、存储、组织、挖掘和访问的一门学科，其目标是为用户快速提供满足其需求的信息。研究信息检索的基本理论、模型和算法，信息检索的性能优化。</a:t>
                      </a:r>
                      <a:endParaRPr lang="en-US" altLang="zh-CN" sz="2400" dirty="0" smtClean="0"/>
                    </a:p>
                    <a:p>
                      <a:pPr marL="342900" indent="-342900" algn="just">
                        <a:buFont typeface="Arial" panose="020B0604020202020204" pitchFamily="34" charset="0"/>
                        <a:buChar char="•"/>
                      </a:pPr>
                      <a:r>
                        <a:rPr lang="zh-CN" altLang="en-US" sz="2400" dirty="0" smtClean="0"/>
                        <a:t>搜索：比如，生活搜索、商品搜索、个人搜索、企业搜索、移动搜索、博客搜索、软件搜索等等搜索系统。（面向互联网）</a:t>
                      </a:r>
                      <a:endParaRPr lang="en-US" altLang="zh-CN" sz="2400" dirty="0" smtClean="0"/>
                    </a:p>
                    <a:p>
                      <a:pPr marL="342900" indent="-342900" algn="just">
                        <a:buFont typeface="Arial" panose="020B0604020202020204" pitchFamily="34" charset="0"/>
                        <a:buChar char="•"/>
                      </a:pPr>
                      <a:r>
                        <a:rPr lang="zh-CN" altLang="en-US" sz="2400" dirty="0" smtClean="0"/>
                        <a:t>检索：包括信息推荐和过滤、信息分类和聚类、信息抽取、问答系统等等。因此，信息检索技术广泛用于社交网络、新闻推荐、商品推荐、情报分析、内容聚合等场合。（面向数据库）</a:t>
                      </a:r>
                      <a:endParaRPr lang="en-US" altLang="zh-CN" sz="2400" dirty="0" smtClean="0"/>
                    </a:p>
                    <a:p>
                      <a:pPr marL="342900" indent="-342900" algn="just">
                        <a:buFont typeface="Arial" panose="020B0604020202020204" pitchFamily="34" charset="0"/>
                        <a:buChar char="•"/>
                      </a:pPr>
                      <a:r>
                        <a:rPr lang="zh-CN" altLang="en-US" sz="2400" dirty="0" smtClean="0"/>
                        <a:t>随着传统的以非结构化数据为主的信息检索与以结构化数据为主的数据挖掘两门学科的逐渐融合，很多传统的数据挖掘应用领域中也广泛地用到信息检索技术，比如商业智能领域。</a:t>
                      </a:r>
                    </a:p>
                  </a:txBody>
                  <a:tcPr marL="0" marR="0" marT="0" marB="0">
                    <a:lnL>
                      <a:noFill/>
                    </a:lnL>
                    <a:lnR>
                      <a:noFill/>
                    </a:lnR>
                    <a:lnT>
                      <a:noFill/>
                    </a:lnT>
                    <a:lnB>
                      <a:noFill/>
                    </a:lnB>
                  </a:tcPr>
                </a:tc>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729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信息内容</a:t>
            </a:r>
            <a:r>
              <a:rPr lang="zh-CN" altLang="en-US" dirty="0"/>
              <a:t>安全</a:t>
            </a:r>
            <a:r>
              <a:rPr lang="zh-CN" altLang="en-US" dirty="0" smtClean="0"/>
              <a:t>研究方向</a:t>
            </a:r>
            <a:endParaRPr lang="zh-CN" altLang="en-US" dirty="0"/>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43</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413432075"/>
              </p:ext>
            </p:extLst>
          </p:nvPr>
        </p:nvGraphicFramePr>
        <p:xfrm>
          <a:off x="655309" y="1338648"/>
          <a:ext cx="10515600" cy="487680"/>
        </p:xfrm>
        <a:graphic>
          <a:graphicData uri="http://schemas.openxmlformats.org/drawingml/2006/table">
            <a:tbl>
              <a:tblPr/>
              <a:tblGrid>
                <a:gridCol w="10515600"/>
              </a:tblGrid>
              <a:tr h="0">
                <a:tc>
                  <a:txBody>
                    <a:bodyPr/>
                    <a:lstStyle/>
                    <a:p>
                      <a:r>
                        <a:rPr lang="en-US" altLang="zh-CN" sz="3200" dirty="0" smtClean="0"/>
                        <a:t>4.</a:t>
                      </a:r>
                      <a:r>
                        <a:rPr lang="zh-CN" altLang="en-US" sz="3200" dirty="0" smtClean="0"/>
                        <a:t>舆情计算</a:t>
                      </a:r>
                      <a:endParaRPr lang="zh-CN" altLang="en-US" sz="3200" dirty="0"/>
                    </a:p>
                  </a:txBody>
                  <a:tcPr marL="0" marR="0" marT="0" marB="0" anchor="ctr">
                    <a:lnL>
                      <a:noFill/>
                    </a:lnL>
                    <a:lnR>
                      <a:noFill/>
                    </a:lnR>
                    <a:lnT>
                      <a:noFill/>
                    </a:lnT>
                    <a:lnB>
                      <a:noFill/>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312094780"/>
              </p:ext>
            </p:extLst>
          </p:nvPr>
        </p:nvGraphicFramePr>
        <p:xfrm>
          <a:off x="655309" y="1953487"/>
          <a:ext cx="11086748" cy="1463040"/>
        </p:xfrm>
        <a:graphic>
          <a:graphicData uri="http://schemas.openxmlformats.org/drawingml/2006/table">
            <a:tbl>
              <a:tblPr/>
              <a:tblGrid>
                <a:gridCol w="11086748"/>
              </a:tblGrid>
              <a:tr h="0">
                <a:tc>
                  <a:txBody>
                    <a:bodyPr/>
                    <a:lstStyle/>
                    <a:p>
                      <a:pPr algn="just"/>
                      <a:r>
                        <a:rPr lang="zh-CN" altLang="en-US" sz="2400" dirty="0" smtClean="0"/>
                        <a:t>网络舆情主要指网络中反映出的人们针对事件、任务、产品等的意见、看法、观点、情绪和态度。舆情计算是指从网络数据中挖掘出这些信息的过程，具有巨大的学术价值和商业应用价值。舆情计算可以看成信息检索的一个重要应用。</a:t>
                      </a:r>
                      <a:endParaRPr lang="en-US" altLang="zh-CN" sz="2400" dirty="0" smtClean="0"/>
                    </a:p>
                    <a:p>
                      <a:pPr algn="just"/>
                      <a:r>
                        <a:rPr lang="zh-CN" altLang="en-US" sz="2400" dirty="0" smtClean="0"/>
                        <a:t>主要研究舆情计算中的信息获取、分析和挖掘。</a:t>
                      </a:r>
                      <a:endParaRPr lang="en-US" altLang="zh-CN" sz="2400" dirty="0" smtClean="0"/>
                    </a:p>
                  </a:txBody>
                  <a:tcPr marL="0" marR="0" marT="0" marB="0">
                    <a:lnL>
                      <a:noFill/>
                    </a:lnL>
                    <a:lnR>
                      <a:noFill/>
                    </a:lnR>
                    <a:lnT>
                      <a:noFill/>
                    </a:lnT>
                    <a:lnB>
                      <a:noFill/>
                    </a:lnB>
                  </a:tcPr>
                </a:tc>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7032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信息内容</a:t>
            </a:r>
            <a:r>
              <a:rPr lang="zh-CN" altLang="en-US" dirty="0"/>
              <a:t>安全</a:t>
            </a:r>
            <a:r>
              <a:rPr lang="zh-CN" altLang="en-US" dirty="0" smtClean="0"/>
              <a:t>研究方向</a:t>
            </a:r>
            <a:endParaRPr lang="zh-CN" altLang="en-US" dirty="0"/>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44</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3784293166"/>
              </p:ext>
            </p:extLst>
          </p:nvPr>
        </p:nvGraphicFramePr>
        <p:xfrm>
          <a:off x="655309" y="1338648"/>
          <a:ext cx="10515600" cy="487680"/>
        </p:xfrm>
        <a:graphic>
          <a:graphicData uri="http://schemas.openxmlformats.org/drawingml/2006/table">
            <a:tbl>
              <a:tblPr/>
              <a:tblGrid>
                <a:gridCol w="10515600"/>
              </a:tblGrid>
              <a:tr h="0">
                <a:tc>
                  <a:txBody>
                    <a:bodyPr/>
                    <a:lstStyle/>
                    <a:p>
                      <a:r>
                        <a:rPr lang="en-US" altLang="zh-CN" sz="3200" dirty="0" smtClean="0"/>
                        <a:t>5.</a:t>
                      </a:r>
                      <a:r>
                        <a:rPr lang="zh-CN" altLang="en-US" sz="3200" dirty="0" smtClean="0"/>
                        <a:t>网络测量行为分析</a:t>
                      </a:r>
                      <a:endParaRPr lang="zh-CN" altLang="en-US" sz="3200" dirty="0"/>
                    </a:p>
                  </a:txBody>
                  <a:tcPr marL="0" marR="0" marT="0" marB="0" anchor="ctr">
                    <a:lnL>
                      <a:noFill/>
                    </a:lnL>
                    <a:lnR>
                      <a:noFill/>
                    </a:lnR>
                    <a:lnT>
                      <a:noFill/>
                    </a:lnT>
                    <a:lnB>
                      <a:noFill/>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768375163"/>
              </p:ext>
            </p:extLst>
          </p:nvPr>
        </p:nvGraphicFramePr>
        <p:xfrm>
          <a:off x="655309" y="1953487"/>
          <a:ext cx="11086748" cy="4389120"/>
        </p:xfrm>
        <a:graphic>
          <a:graphicData uri="http://schemas.openxmlformats.org/drawingml/2006/table">
            <a:tbl>
              <a:tblPr/>
              <a:tblGrid>
                <a:gridCol w="11086748"/>
              </a:tblGrid>
              <a:tr h="0">
                <a:tc>
                  <a:txBody>
                    <a:bodyPr/>
                    <a:lstStyle/>
                    <a:p>
                      <a:r>
                        <a:rPr lang="zh-CN" altLang="en-US" sz="2400" b="1" dirty="0" smtClean="0"/>
                        <a:t>网络测量与行为分析技术：</a:t>
                      </a:r>
                      <a:r>
                        <a:rPr lang="zh-CN" altLang="en-US" sz="2400" dirty="0" smtClean="0"/>
                        <a:t>研究面向高速网络动态信息的获取与面向信息对抗的检测等挑战性问题。包括网络安全基础架构和动态、变化的特定信息获取问题；以及特定行为模型、信息隐蔽技术、行为变换与行为跟踪检测技术、</a:t>
                      </a:r>
                      <a:r>
                        <a:rPr lang="en-US" altLang="zh-CN" sz="2400" dirty="0" smtClean="0"/>
                        <a:t>APT</a:t>
                      </a:r>
                      <a:r>
                        <a:rPr lang="zh-CN" altLang="en-US" sz="2400" dirty="0" smtClean="0"/>
                        <a:t>（高级持续性威胁）检测技术、加密通道精细化分类技术等。</a:t>
                      </a:r>
                    </a:p>
                    <a:p>
                      <a:r>
                        <a:rPr lang="zh-CN" altLang="en-US" sz="1800" b="1" dirty="0" smtClean="0">
                          <a:effectLst/>
                        </a:rPr>
                        <a:t>   </a:t>
                      </a:r>
                      <a:r>
                        <a:rPr lang="zh-CN" altLang="en-US" sz="2400" b="1" kern="1200" dirty="0" smtClean="0">
                          <a:solidFill>
                            <a:schemeClr val="tx1"/>
                          </a:solidFill>
                          <a:latin typeface="+mn-lt"/>
                          <a:ea typeface="+mn-ea"/>
                          <a:cs typeface="+mn-cs"/>
                        </a:rPr>
                        <a:t>网络应急响应技术</a:t>
                      </a:r>
                      <a:r>
                        <a:rPr lang="zh-CN" altLang="en-US" sz="1800" b="1" dirty="0" smtClean="0">
                          <a:effectLst/>
                        </a:rPr>
                        <a:t>：</a:t>
                      </a:r>
                      <a:r>
                        <a:rPr lang="zh-CN" altLang="en-US" sz="2400" dirty="0" smtClean="0">
                          <a:effectLst/>
                        </a:rPr>
                        <a:t>研究抗攻击算法及系统、高效控管技术、协议攻击技术等，提供应急响应服务。</a:t>
                      </a:r>
                      <a:endParaRPr lang="zh-CN" altLang="en-US" sz="2400" dirty="0" smtClean="0"/>
                    </a:p>
                    <a:p>
                      <a:r>
                        <a:rPr lang="zh-CN" altLang="en-US" sz="2400" b="1" dirty="0" smtClean="0"/>
                        <a:t>   网络流分类：</a:t>
                      </a:r>
                      <a:r>
                        <a:rPr lang="zh-CN" altLang="en-US" sz="2400" dirty="0" smtClean="0"/>
                        <a:t>研究各种网络环境中的网络流量：区分各种网络应用、各种网络流量及各种网络行为；识别各种网络信息流；研究网络流分类标准、分类结果评测技术体系与评测标准；研究网络协议拟态行为；自动发现网络协议等。</a:t>
                      </a:r>
                    </a:p>
                    <a:p>
                      <a:r>
                        <a:rPr lang="zh-CN" altLang="en-US" sz="2400" b="1" dirty="0" smtClean="0"/>
                        <a:t>   大数据安全分析技术：</a:t>
                      </a:r>
                      <a:r>
                        <a:rPr lang="zh-CN" altLang="en-US" sz="2400" dirty="0" smtClean="0"/>
                        <a:t>面向海量信息安全日志信息进行挖掘与分析。进行多通道数据关联分析；基于海量数据挖掘渗透信息、舆情信息；基于大数据进行网络取证技术研究；基于海量数据进行信息对抗态势评估等。 </a:t>
                      </a:r>
                      <a:endParaRPr lang="zh-CN" altLang="en-US" sz="2400" dirty="0"/>
                    </a:p>
                  </a:txBody>
                  <a:tcPr marL="0" marR="0" marT="0" marB="0">
                    <a:lnL>
                      <a:noFill/>
                    </a:lnL>
                    <a:lnR>
                      <a:noFill/>
                    </a:lnR>
                    <a:lnT>
                      <a:noFill/>
                    </a:lnT>
                    <a:lnB>
                      <a:noFill/>
                    </a:lnB>
                  </a:tcPr>
                </a:tc>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219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信息内容</a:t>
            </a:r>
            <a:r>
              <a:rPr lang="zh-CN" altLang="en-US" dirty="0"/>
              <a:t>安全</a:t>
            </a:r>
            <a:r>
              <a:rPr lang="zh-CN" altLang="en-US" dirty="0" smtClean="0"/>
              <a:t>研究方向</a:t>
            </a:r>
            <a:endParaRPr lang="zh-CN" altLang="en-US" dirty="0"/>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45</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81911809"/>
              </p:ext>
            </p:extLst>
          </p:nvPr>
        </p:nvGraphicFramePr>
        <p:xfrm>
          <a:off x="655309" y="1338648"/>
          <a:ext cx="10515600" cy="487680"/>
        </p:xfrm>
        <a:graphic>
          <a:graphicData uri="http://schemas.openxmlformats.org/drawingml/2006/table">
            <a:tbl>
              <a:tblPr/>
              <a:tblGrid>
                <a:gridCol w="10515600"/>
              </a:tblGrid>
              <a:tr h="0">
                <a:tc>
                  <a:txBody>
                    <a:bodyPr/>
                    <a:lstStyle/>
                    <a:p>
                      <a:r>
                        <a:rPr lang="en-US" altLang="zh-CN" sz="3200" dirty="0" smtClean="0"/>
                        <a:t>6.</a:t>
                      </a:r>
                      <a:r>
                        <a:rPr lang="zh-CN" altLang="en-US" sz="3200" dirty="0" smtClean="0"/>
                        <a:t>融合安全检测防护</a:t>
                      </a:r>
                      <a:endParaRPr lang="zh-CN" altLang="en-US" sz="3200" dirty="0"/>
                    </a:p>
                  </a:txBody>
                  <a:tcPr marL="0" marR="0" marT="0" marB="0" anchor="ctr">
                    <a:lnL>
                      <a:noFill/>
                    </a:lnL>
                    <a:lnR>
                      <a:noFill/>
                    </a:lnR>
                    <a:lnT>
                      <a:noFill/>
                    </a:lnT>
                    <a:lnB>
                      <a:noFill/>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322976642"/>
              </p:ext>
            </p:extLst>
          </p:nvPr>
        </p:nvGraphicFramePr>
        <p:xfrm>
          <a:off x="655309" y="1953487"/>
          <a:ext cx="11086748" cy="4389120"/>
        </p:xfrm>
        <a:graphic>
          <a:graphicData uri="http://schemas.openxmlformats.org/drawingml/2006/table">
            <a:tbl>
              <a:tblPr/>
              <a:tblGrid>
                <a:gridCol w="11086748"/>
              </a:tblGrid>
              <a:tr h="0">
                <a:tc>
                  <a:txBody>
                    <a:bodyPr/>
                    <a:lstStyle/>
                    <a:p>
                      <a:r>
                        <a:rPr lang="zh-CN" altLang="en-US" sz="2400" dirty="0" smtClean="0"/>
                        <a:t>①入侵检测与防御技术：包括网络攻击检测技术、网络入侵容忍技术、网络攻击动态防御技术、内部威胁检测技术、大数据异常行为发现技术等；</a:t>
                      </a:r>
                      <a:endParaRPr lang="en-US" altLang="zh-CN" sz="2400" dirty="0" smtClean="0"/>
                    </a:p>
                    <a:p>
                      <a:r>
                        <a:rPr lang="zh-CN" altLang="en-US" sz="2400" dirty="0" smtClean="0"/>
                        <a:t>②匿名通信与隐私保护技术：包括网络匿名通信方法、隐蔽信道构建理论与技术、暗网发现与测量技术、隐私保护理论与方法等；</a:t>
                      </a:r>
                      <a:endParaRPr lang="en-US" altLang="zh-CN" sz="2400" dirty="0" smtClean="0"/>
                    </a:p>
                    <a:p>
                      <a:r>
                        <a:rPr lang="zh-CN" altLang="en-US" sz="2400" dirty="0" smtClean="0"/>
                        <a:t>③网络取证及追踪溯源技术：包括网络行为指纹提取技术、数字取证技术、网络恶意行为追踪溯源技术等；</a:t>
                      </a:r>
                      <a:endParaRPr lang="en-US" altLang="zh-CN" sz="2400" dirty="0" smtClean="0"/>
                    </a:p>
                    <a:p>
                      <a:r>
                        <a:rPr lang="zh-CN" altLang="en-US" sz="2400" dirty="0" smtClean="0"/>
                        <a:t>④网络安全态势评估理论与技术：包括网络安全扫描探测技术，网络安全态势评估方法、网络安全态势预测算法、大数据关联汇聚分析方法、安全可视化与可视分析技术等；</a:t>
                      </a:r>
                      <a:endParaRPr lang="en-US" altLang="zh-CN" sz="2400" dirty="0" smtClean="0"/>
                    </a:p>
                    <a:p>
                      <a:r>
                        <a:rPr lang="zh-CN" altLang="en-US" sz="2400" dirty="0" smtClean="0"/>
                        <a:t>⑤物联网安全与隐私保护：包括工控网、物联网安全增强与安全防护技术、物联网隐私保护理论与方法、物联网实体发现及安全搜索等；</a:t>
                      </a:r>
                      <a:endParaRPr lang="en-US" altLang="zh-CN" sz="2400" dirty="0" smtClean="0"/>
                    </a:p>
                    <a:p>
                      <a:r>
                        <a:rPr lang="zh-CN" altLang="en-US" sz="2400" dirty="0" smtClean="0"/>
                        <a:t>⑥移动终端安全：研究移动终端安全增强技术、移动终端恶意代码检测防范技术等。</a:t>
                      </a:r>
                      <a:endParaRPr lang="zh-CN" altLang="en-US" sz="2400" dirty="0"/>
                    </a:p>
                  </a:txBody>
                  <a:tcPr marL="0" marR="0" marT="0" marB="0">
                    <a:lnL>
                      <a:noFill/>
                    </a:lnL>
                    <a:lnR>
                      <a:noFill/>
                    </a:lnR>
                    <a:lnT>
                      <a:noFill/>
                    </a:lnT>
                    <a:lnB>
                      <a:noFill/>
                    </a:lnB>
                  </a:tcPr>
                </a:tc>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7392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46</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1294442114"/>
              </p:ext>
            </p:extLst>
          </p:nvPr>
        </p:nvGraphicFramePr>
        <p:xfrm>
          <a:off x="524280" y="206533"/>
          <a:ext cx="10515600" cy="487680"/>
        </p:xfrm>
        <a:graphic>
          <a:graphicData uri="http://schemas.openxmlformats.org/drawingml/2006/table">
            <a:tbl>
              <a:tblPr/>
              <a:tblGrid>
                <a:gridCol w="10515600"/>
              </a:tblGrid>
              <a:tr h="0">
                <a:tc>
                  <a:txBody>
                    <a:bodyPr/>
                    <a:lstStyle/>
                    <a:p>
                      <a:r>
                        <a:rPr lang="en-US" altLang="zh-CN" sz="3200" dirty="0" smtClean="0"/>
                        <a:t>7.</a:t>
                      </a:r>
                      <a:r>
                        <a:rPr lang="zh-CN" altLang="en-US" sz="3200" dirty="0" smtClean="0"/>
                        <a:t>网络安全态势感知</a:t>
                      </a:r>
                      <a:endParaRPr lang="zh-CN" altLang="en-US" sz="3200" dirty="0"/>
                    </a:p>
                  </a:txBody>
                  <a:tcPr marL="0" marR="0" marT="0" marB="0" anchor="ctr">
                    <a:lnL>
                      <a:noFill/>
                    </a:lnL>
                    <a:lnR>
                      <a:noFill/>
                    </a:lnR>
                    <a:lnT>
                      <a:noFill/>
                    </a:lnT>
                    <a:lnB>
                      <a:noFill/>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887712753"/>
              </p:ext>
            </p:extLst>
          </p:nvPr>
        </p:nvGraphicFramePr>
        <p:xfrm>
          <a:off x="553709" y="893944"/>
          <a:ext cx="11086748" cy="5486400"/>
        </p:xfrm>
        <a:graphic>
          <a:graphicData uri="http://schemas.openxmlformats.org/drawingml/2006/table">
            <a:tbl>
              <a:tblPr/>
              <a:tblGrid>
                <a:gridCol w="11086748"/>
              </a:tblGrid>
              <a:tr h="0">
                <a:tc>
                  <a:txBody>
                    <a:bodyPr/>
                    <a:lstStyle/>
                    <a:p>
                      <a:r>
                        <a:rPr lang="zh-CN" altLang="en-US" sz="2400" dirty="0" smtClean="0"/>
                        <a:t>①数据析取：包括协议识别与还原、协议逆向与分析、流量分类、未知协议感知、高效数据流处理；</a:t>
                      </a:r>
                      <a:endParaRPr lang="en-US" altLang="zh-CN" sz="2400" dirty="0" smtClean="0"/>
                    </a:p>
                    <a:p>
                      <a:r>
                        <a:rPr lang="zh-CN" altLang="en-US" sz="2400" dirty="0" smtClean="0"/>
                        <a:t>②异常检测：包括群体性网络攻击检测、</a:t>
                      </a:r>
                      <a:r>
                        <a:rPr lang="en-US" altLang="zh-CN" sz="2400" dirty="0" smtClean="0"/>
                        <a:t>DDoS</a:t>
                      </a:r>
                      <a:r>
                        <a:rPr lang="zh-CN" altLang="en-US" sz="2400" dirty="0" smtClean="0"/>
                        <a:t>攻击检测与溯源、</a:t>
                      </a:r>
                      <a:r>
                        <a:rPr lang="en-US" altLang="zh-CN" sz="2400" dirty="0" smtClean="0"/>
                        <a:t>APT</a:t>
                      </a:r>
                      <a:r>
                        <a:rPr lang="zh-CN" altLang="en-US" sz="2400" dirty="0" smtClean="0"/>
                        <a:t>威胁检测、网络行为学习与分析；</a:t>
                      </a:r>
                      <a:endParaRPr lang="en-US" altLang="zh-CN" sz="2400" dirty="0" smtClean="0"/>
                    </a:p>
                    <a:p>
                      <a:r>
                        <a:rPr lang="zh-CN" altLang="en-US" sz="2400" dirty="0" smtClean="0"/>
                        <a:t>③恶意代码：包括社会化网络恶意代码的传播与发现、僵尸网络的预测、检测、分析与追踪、恶意代码分类与溯源分析；</a:t>
                      </a:r>
                      <a:endParaRPr lang="en-US" altLang="zh-CN" sz="2400" dirty="0" smtClean="0"/>
                    </a:p>
                    <a:p>
                      <a:r>
                        <a:rPr lang="zh-CN" altLang="en-US" sz="2400" dirty="0" smtClean="0"/>
                        <a:t>④域名安全：包括域名安全监控、基于域名的安全事件检测、域名脆弱性分析；</a:t>
                      </a:r>
                      <a:endParaRPr lang="en-US" altLang="zh-CN" sz="2400" dirty="0" smtClean="0"/>
                    </a:p>
                    <a:p>
                      <a:r>
                        <a:rPr lang="zh-CN" altLang="en-US" sz="2400" dirty="0" smtClean="0"/>
                        <a:t>⑤网络钓鱼：钓鱼网站发现与验证、网站验证码设计与识别；</a:t>
                      </a:r>
                      <a:endParaRPr lang="en-US" altLang="zh-CN" sz="2400" dirty="0" smtClean="0"/>
                    </a:p>
                    <a:p>
                      <a:r>
                        <a:rPr lang="zh-CN" altLang="en-US" sz="2400" dirty="0" smtClean="0"/>
                        <a:t>⑥宏观态势感知：包括安全指数体系与计算、协同联动与分析；</a:t>
                      </a:r>
                      <a:endParaRPr lang="en-US" altLang="zh-CN" sz="2400" dirty="0" smtClean="0"/>
                    </a:p>
                    <a:p>
                      <a:r>
                        <a:rPr lang="zh-CN" altLang="en-US" sz="2400" dirty="0" smtClean="0"/>
                        <a:t>⑦网络仿真与虚拟化：包括网络模拟仿真、虚拟网络的构建与重构、虚拟网络行为监控与感知、虚拟网络流量的生成与回放；</a:t>
                      </a:r>
                      <a:endParaRPr lang="en-US" altLang="zh-CN" sz="2400" dirty="0" smtClean="0"/>
                    </a:p>
                    <a:p>
                      <a:r>
                        <a:rPr lang="zh-CN" altLang="en-US" sz="2400" dirty="0" smtClean="0"/>
                        <a:t>⑧海量数据高效管理与计算：包括分布式索引机制、数据编码技术、数据摘要技术以及数据可靠性存储技术、亚线性计算模型、统计关联计算机制、深度关系计算；</a:t>
                      </a:r>
                      <a:endParaRPr lang="en-US" altLang="zh-CN" sz="2400" dirty="0" smtClean="0"/>
                    </a:p>
                    <a:p>
                      <a:r>
                        <a:rPr lang="zh-CN" altLang="en-US" sz="2400" dirty="0" smtClean="0"/>
                        <a:t>⑨物联网隐私保护：包括物联网中身份隐私及位置隐私建模、度量与保护方法，隐私与</a:t>
                      </a:r>
                      <a:r>
                        <a:rPr lang="en-US" altLang="zh-CN" sz="2400" dirty="0" err="1" smtClean="0"/>
                        <a:t>QoS</a:t>
                      </a:r>
                      <a:r>
                        <a:rPr lang="zh-CN" altLang="en-US" sz="2400" dirty="0" smtClean="0"/>
                        <a:t>平衡方法。</a:t>
                      </a:r>
                      <a:endParaRPr lang="zh-CN" altLang="en-US" sz="2400" dirty="0"/>
                    </a:p>
                  </a:txBody>
                  <a:tcPr marL="0" marR="0" marT="0" marB="0">
                    <a:lnL>
                      <a:noFill/>
                    </a:lnL>
                    <a:lnR>
                      <a:noFill/>
                    </a:lnR>
                    <a:lnT>
                      <a:noFill/>
                    </a:lnT>
                    <a:lnB>
                      <a:noFill/>
                    </a:lnB>
                  </a:tcPr>
                </a:tc>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7809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1716839" y="324245"/>
            <a:ext cx="839204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网络信息内容安全的未来及发展趋势</a:t>
            </a:r>
          </a:p>
        </p:txBody>
      </p:sp>
      <p:sp>
        <p:nvSpPr>
          <p:cNvPr id="71" name="文本框 70"/>
          <p:cNvSpPr txBox="1"/>
          <p:nvPr/>
        </p:nvSpPr>
        <p:spPr>
          <a:xfrm>
            <a:off x="1125643" y="1247458"/>
            <a:ext cx="9514647"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t>网络信息内容安全在</a:t>
            </a:r>
            <a:r>
              <a:rPr lang="zh-CN" altLang="en-US" sz="3200" dirty="0" smtClean="0"/>
              <a:t>未来以下</a:t>
            </a:r>
            <a:r>
              <a:rPr lang="zh-CN" altLang="en-US" sz="3200" dirty="0"/>
              <a:t>问题值得</a:t>
            </a:r>
            <a:r>
              <a:rPr lang="zh-CN" altLang="en-US" sz="3200" dirty="0" smtClean="0"/>
              <a:t>关注：</a:t>
            </a:r>
            <a:endParaRPr lang="zh-CN" altLang="en-US" sz="3200" dirty="0"/>
          </a:p>
        </p:txBody>
      </p:sp>
      <p:grpSp>
        <p:nvGrpSpPr>
          <p:cNvPr id="5" name="组合 4"/>
          <p:cNvGrpSpPr/>
          <p:nvPr/>
        </p:nvGrpSpPr>
        <p:grpSpPr>
          <a:xfrm>
            <a:off x="1347297" y="2135815"/>
            <a:ext cx="1693084" cy="1693084"/>
            <a:chOff x="1544814" y="1976160"/>
            <a:chExt cx="1693084" cy="1693084"/>
          </a:xfrm>
        </p:grpSpPr>
        <p:pic>
          <p:nvPicPr>
            <p:cNvPr id="11" name="图片 10"/>
            <p:cNvPicPr>
              <a:picLocks noChangeAspect="1"/>
            </p:cNvPicPr>
            <p:nvPr/>
          </p:nvPicPr>
          <p:blipFill>
            <a:blip r:embed="rId3"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044903" y="2135815"/>
            <a:ext cx="1693084" cy="1693084"/>
            <a:chOff x="4424306" y="1976160"/>
            <a:chExt cx="1693084" cy="1693084"/>
          </a:xfrm>
        </p:grpSpPr>
        <p:pic>
          <p:nvPicPr>
            <p:cNvPr id="10" name="图片 9"/>
            <p:cNvPicPr>
              <a:picLocks noChangeAspect="1"/>
            </p:cNvPicPr>
            <p:nvPr/>
          </p:nvPicPr>
          <p:blipFill>
            <a:blip r:embed="rId4"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6316091" y="2135815"/>
            <a:ext cx="2498156" cy="2260492"/>
            <a:chOff x="6627843" y="1997788"/>
            <a:chExt cx="2498156" cy="2260492"/>
          </a:xfrm>
        </p:grpSpPr>
        <p:grpSp>
          <p:nvGrpSpPr>
            <p:cNvPr id="6" name="组合 5"/>
            <p:cNvGrpSpPr/>
            <p:nvPr/>
          </p:nvGrpSpPr>
          <p:grpSpPr>
            <a:xfrm>
              <a:off x="7030379" y="1997788"/>
              <a:ext cx="1693084" cy="1693084"/>
              <a:chOff x="6544075" y="1997788"/>
              <a:chExt cx="1693084" cy="1693084"/>
            </a:xfrm>
          </p:grpSpPr>
          <p:pic>
            <p:nvPicPr>
              <p:cNvPr id="9" name="图片 8"/>
              <p:cNvPicPr>
                <a:picLocks noChangeAspect="1"/>
              </p:cNvPicPr>
              <p:nvPr/>
            </p:nvPicPr>
            <p:blipFill>
              <a:blip r:embed="rId5"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6913617" y="2367330"/>
                <a:ext cx="954000" cy="954000"/>
              </a:xfrm>
              <a:prstGeom prst="rect">
                <a:avLst/>
              </a:prstGeom>
            </p:spPr>
          </p:pic>
          <p:sp>
            <p:nvSpPr>
              <p:cNvPr id="107" name="椭圆 106"/>
              <p:cNvSpPr/>
              <p:nvPr/>
            </p:nvSpPr>
            <p:spPr>
              <a:xfrm>
                <a:off x="6544075" y="1997788"/>
                <a:ext cx="1693084" cy="1693084"/>
              </a:xfrm>
              <a:prstGeom prst="ellipse">
                <a:avLst/>
              </a:prstGeom>
              <a:noFill/>
              <a:ln w="9525">
                <a:solidFill>
                  <a:srgbClr val="31B5D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TextBox 7179"/>
            <p:cNvSpPr txBox="1"/>
            <p:nvPr/>
          </p:nvSpPr>
          <p:spPr>
            <a:xfrm>
              <a:off x="6627843" y="3888948"/>
              <a:ext cx="2498156" cy="369332"/>
            </a:xfrm>
            <a:prstGeom prst="rect">
              <a:avLst/>
            </a:prstGeom>
            <a:noFill/>
          </p:spPr>
          <p:txBody>
            <a:bodyPr wrap="square" rtlCol="0">
              <a:spAutoFit/>
            </a:bodyPr>
            <a:lstStyle/>
            <a:p>
              <a:pPr algn="ctr"/>
              <a:endParaRPr lang="en-US" altLang="zh-CN" b="1" dirty="0" smtClean="0">
                <a:solidFill>
                  <a:schemeClr val="accent1"/>
                </a:solidFill>
              </a:endParaRPr>
            </a:p>
          </p:txBody>
        </p:sp>
      </p:grpSp>
      <p:grpSp>
        <p:nvGrpSpPr>
          <p:cNvPr id="7" name="组合 6"/>
          <p:cNvGrpSpPr/>
          <p:nvPr/>
        </p:nvGrpSpPr>
        <p:grpSpPr>
          <a:xfrm>
            <a:off x="9440115" y="2135815"/>
            <a:ext cx="1693084" cy="1693084"/>
            <a:chOff x="9266178" y="2345702"/>
            <a:chExt cx="1693084" cy="1693084"/>
          </a:xfrm>
        </p:grpSpPr>
        <p:pic>
          <p:nvPicPr>
            <p:cNvPr id="12" name="图片 11"/>
            <p:cNvPicPr>
              <a:picLocks noChangeAspect="1"/>
            </p:cNvPicPr>
            <p:nvPr/>
          </p:nvPicPr>
          <p:blipFill>
            <a:blip r:embed="rId6"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9635720" y="2715244"/>
              <a:ext cx="954000" cy="954000"/>
            </a:xfrm>
            <a:prstGeom prst="rect">
              <a:avLst/>
            </a:prstGeom>
          </p:spPr>
        </p:pic>
        <p:sp>
          <p:nvSpPr>
            <p:cNvPr id="108" name="椭圆 107"/>
            <p:cNvSpPr/>
            <p:nvPr/>
          </p:nvSpPr>
          <p:spPr>
            <a:xfrm>
              <a:off x="9266178" y="2345702"/>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0477" y="4142252"/>
            <a:ext cx="2199954" cy="830997"/>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网络</a:t>
            </a:r>
            <a:r>
              <a:rPr lang="zh-CN" altLang="en-US" sz="2400" b="1" dirty="0">
                <a:latin typeface="微软雅黑" pitchFamily="34" charset="-122"/>
                <a:ea typeface="微软雅黑" pitchFamily="34" charset="-122"/>
              </a:rPr>
              <a:t>信息内容可信性</a:t>
            </a:r>
            <a:endParaRPr lang="en-US" altLang="zh-CN" sz="2000" dirty="0">
              <a:latin typeface="微软雅黑" pitchFamily="34" charset="-122"/>
              <a:ea typeface="微软雅黑" pitchFamily="34" charset="-122"/>
            </a:endParaRPr>
          </a:p>
        </p:txBody>
      </p:sp>
      <p:sp>
        <p:nvSpPr>
          <p:cNvPr id="3" name="矩形 2"/>
          <p:cNvSpPr/>
          <p:nvPr/>
        </p:nvSpPr>
        <p:spPr>
          <a:xfrm>
            <a:off x="3842327" y="4217780"/>
            <a:ext cx="2320381" cy="461665"/>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数据</a:t>
            </a:r>
            <a:r>
              <a:rPr lang="zh-CN" altLang="en-US" sz="2400" b="1" dirty="0">
                <a:latin typeface="微软雅黑" pitchFamily="34" charset="-122"/>
                <a:ea typeface="微软雅黑" pitchFamily="34" charset="-122"/>
              </a:rPr>
              <a:t>水印技术</a:t>
            </a:r>
            <a:endParaRPr lang="en-US" altLang="zh-CN" sz="2000" dirty="0">
              <a:latin typeface="微软雅黑" pitchFamily="34" charset="-122"/>
              <a:ea typeface="微软雅黑" pitchFamily="34" charset="-122"/>
            </a:endParaRPr>
          </a:p>
        </p:txBody>
      </p:sp>
      <p:sp>
        <p:nvSpPr>
          <p:cNvPr id="16" name="矩形 15"/>
          <p:cNvSpPr/>
          <p:nvPr/>
        </p:nvSpPr>
        <p:spPr>
          <a:xfrm>
            <a:off x="6449368" y="4171613"/>
            <a:ext cx="2665603" cy="830997"/>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基于</a:t>
            </a:r>
            <a:r>
              <a:rPr lang="zh-CN" altLang="en-US" sz="2400" b="1" dirty="0">
                <a:latin typeface="微软雅黑" pitchFamily="34" charset="-122"/>
                <a:ea typeface="微软雅黑" pitchFamily="34" charset="-122"/>
              </a:rPr>
              <a:t>大数据的网络信息真实性分析</a:t>
            </a:r>
            <a:endParaRPr lang="en-US" altLang="zh-CN" sz="2000" dirty="0">
              <a:latin typeface="微软雅黑" pitchFamily="34" charset="-122"/>
              <a:ea typeface="微软雅黑" pitchFamily="34" charset="-122"/>
            </a:endParaRPr>
          </a:p>
        </p:txBody>
      </p:sp>
      <p:sp>
        <p:nvSpPr>
          <p:cNvPr id="17" name="矩形 16"/>
          <p:cNvSpPr/>
          <p:nvPr/>
        </p:nvSpPr>
        <p:spPr>
          <a:xfrm>
            <a:off x="9406829" y="4220197"/>
            <a:ext cx="2233628" cy="830997"/>
          </a:xfrm>
          <a:prstGeom prst="rect">
            <a:avLst/>
          </a:prstGeom>
        </p:spPr>
        <p:txBody>
          <a:bodyPr wrap="square">
            <a:spAutoFit/>
          </a:bodyPr>
          <a:lstStyle/>
          <a:p>
            <a:pPr algn="ctr"/>
            <a:r>
              <a:rPr lang="zh-CN" altLang="en-US" sz="2400" b="1" dirty="0" smtClean="0">
                <a:latin typeface="微软雅黑" pitchFamily="34" charset="-122"/>
                <a:ea typeface="微软雅黑" pitchFamily="34" charset="-122"/>
              </a:rPr>
              <a:t>移动</a:t>
            </a:r>
            <a:r>
              <a:rPr lang="zh-CN" altLang="en-US" sz="2400" b="1" dirty="0">
                <a:latin typeface="微软雅黑" pitchFamily="34" charset="-122"/>
                <a:ea typeface="微软雅黑" pitchFamily="34" charset="-122"/>
              </a:rPr>
              <a:t>互联网信息内容安全</a:t>
            </a:r>
            <a:endParaRPr lang="zh-CN" altLang="en-US" sz="2000" dirty="0">
              <a:latin typeface="微软雅黑" pitchFamily="34" charset="-122"/>
              <a:ea typeface="微软雅黑" pitchFamily="34" charset="-122"/>
            </a:endParaRPr>
          </a:p>
        </p:txBody>
      </p:sp>
      <p:sp>
        <p:nvSpPr>
          <p:cNvPr id="8" name="灯片编号占位符 7"/>
          <p:cNvSpPr>
            <a:spLocks noGrp="1"/>
          </p:cNvSpPr>
          <p:nvPr>
            <p:ph type="sldNum" sz="quarter" idx="12"/>
          </p:nvPr>
        </p:nvSpPr>
        <p:spPr/>
        <p:txBody>
          <a:bodyPr/>
          <a:lstStyle/>
          <a:p>
            <a:pPr>
              <a:defRPr/>
            </a:pPr>
            <a:fld id="{B8A2BE66-3A1D-4F69-92F9-8180C3DFAFD8}" type="slidenum">
              <a:rPr lang="zh-CN" altLang="zh-CN" smtClean="0"/>
              <a:pPr>
                <a:defRPr/>
              </a:pPr>
              <a:t>47</a:t>
            </a:fld>
            <a:endParaRPr lang="zh-CN" altLang="zh-CN"/>
          </a:p>
        </p:txBody>
      </p:sp>
    </p:spTree>
    <p:extLst>
      <p:ext uri="{BB962C8B-B14F-4D97-AF65-F5344CB8AC3E}">
        <p14:creationId xmlns:p14="http://schemas.microsoft.com/office/powerpoint/2010/main" val="20849093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125644" y="1247458"/>
            <a:ext cx="1415772"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思考题</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40693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01487" y="43177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01487" y="534073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87221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83581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0" name="矩形 79"/>
          <p:cNvSpPr/>
          <p:nvPr/>
        </p:nvSpPr>
        <p:spPr bwMode="auto">
          <a:xfrm>
            <a:off x="1079438" y="450517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576524"/>
            <a:ext cx="3277397"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smtClean="0"/>
              <a:t>你理解的网络</a:t>
            </a:r>
            <a:r>
              <a:rPr lang="zh-CN" altLang="en-US" dirty="0"/>
              <a:t>信息内容</a:t>
            </a:r>
            <a:r>
              <a:rPr lang="zh-CN" altLang="en-US" dirty="0" smtClean="0"/>
              <a:t>安全是什么？</a:t>
            </a:r>
            <a:endParaRPr lang="zh-CN" altLang="en-US" dirty="0"/>
          </a:p>
        </p:txBody>
      </p:sp>
      <p:sp>
        <p:nvSpPr>
          <p:cNvPr id="82" name="文本框 13"/>
          <p:cNvSpPr txBox="1"/>
          <p:nvPr/>
        </p:nvSpPr>
        <p:spPr>
          <a:xfrm>
            <a:off x="1499886" y="4407500"/>
            <a:ext cx="3552403"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你认为有哪些</a:t>
            </a:r>
            <a:r>
              <a:rPr lang="zh-CN" altLang="en-US" dirty="0" smtClean="0"/>
              <a:t>方法，</a:t>
            </a:r>
            <a:r>
              <a:rPr lang="zh-CN" altLang="en-US" dirty="0"/>
              <a:t>可以更好的保障网络信息内容的安全？</a:t>
            </a:r>
          </a:p>
        </p:txBody>
      </p:sp>
      <p:sp>
        <p:nvSpPr>
          <p:cNvPr id="83" name="文本框 14"/>
          <p:cNvSpPr txBox="1"/>
          <p:nvPr/>
        </p:nvSpPr>
        <p:spPr>
          <a:xfrm>
            <a:off x="1530369" y="3501414"/>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生活中遭遇过哪些网络诈骗或互联网诈骗？</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377539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本章小结及思考</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268" name="Picture 4" descr="“大数据 网络攻击”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7411" y="2401111"/>
            <a:ext cx="3925274" cy="2614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48</a:t>
            </a:fld>
            <a:endParaRPr lang="zh-CN" altLang="zh-CN"/>
          </a:p>
        </p:txBody>
      </p:sp>
    </p:spTree>
    <p:extLst>
      <p:ext uri="{BB962C8B-B14F-4D97-AF65-F5344CB8AC3E}">
        <p14:creationId xmlns:p14="http://schemas.microsoft.com/office/powerpoint/2010/main" val="9985561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12"/>
          <p:cNvSpPr txBox="1"/>
          <p:nvPr/>
        </p:nvSpPr>
        <p:spPr>
          <a:xfrm>
            <a:off x="508000" y="1065602"/>
            <a:ext cx="11292114" cy="5478423"/>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2800" dirty="0" smtClean="0"/>
              <a:t>考核方式：选做一个有关内容安全的系统，可不局限以下题目。编程完成系统并课堂报告。</a:t>
            </a:r>
            <a:endParaRPr lang="en-US" altLang="zh-CN" sz="2800" dirty="0" smtClean="0"/>
          </a:p>
          <a:p>
            <a:r>
              <a:rPr lang="zh-CN" altLang="en-US" sz="2800" dirty="0" smtClean="0"/>
              <a:t>邮件过滤、短信防火墙、广告拦截、基于机器学习的入侵检测、基于内容的嗅探、天气信息爬虫、音乐评论爬虫、租房信息爬虫、情感分析、内容分类、元搜索引擎</a:t>
            </a:r>
            <a:r>
              <a:rPr lang="zh-CN" altLang="en-US" sz="2800" dirty="0"/>
              <a:t>、博客内容抽取</a:t>
            </a:r>
            <a:r>
              <a:rPr lang="zh-CN" altLang="en-US" sz="2800" dirty="0" smtClean="0"/>
              <a:t>、基于用户的推荐、基于项的推荐、新闻推荐系统、音乐推荐、图书推荐、文本水印、音频水印、视频水印、舆情分析、话题跟踪、多媒体不良信息识别、人脸识别、车牌识别、图像篡改检测、抄袭检测、水军</a:t>
            </a:r>
            <a:r>
              <a:rPr lang="zh-CN" altLang="en-US" sz="2800" smtClean="0"/>
              <a:t>检测、异常用户检测、开</a:t>
            </a:r>
            <a:r>
              <a:rPr lang="zh-CN" altLang="en-US" sz="2800" dirty="0" smtClean="0"/>
              <a:t>源情报分析、泄密检测、出租车</a:t>
            </a:r>
            <a:r>
              <a:rPr lang="en-US" altLang="zh-CN" sz="2800" dirty="0" smtClean="0"/>
              <a:t>GPS</a:t>
            </a:r>
            <a:r>
              <a:rPr lang="zh-CN" altLang="en-US" sz="2800" dirty="0" smtClean="0"/>
              <a:t>数据挖掘、文献计量分析、信任管理、安全态势可视化、大数据安全、信息内容安全与对抗</a:t>
            </a:r>
            <a:endParaRPr lang="zh-CN" altLang="en-US" sz="2800" dirty="0"/>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4216213" y="32424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课堂报告</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49</a:t>
            </a:fld>
            <a:endParaRPr lang="zh-CN" altLang="zh-CN"/>
          </a:p>
        </p:txBody>
      </p:sp>
    </p:spTree>
    <p:extLst>
      <p:ext uri="{BB962C8B-B14F-4D97-AF65-F5344CB8AC3E}">
        <p14:creationId xmlns:p14="http://schemas.microsoft.com/office/powerpoint/2010/main" val="3961121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当今</a:t>
            </a:r>
            <a:r>
              <a:rPr lang="zh-CN" altLang="en-US" sz="2400" b="1" dirty="0" smtClean="0">
                <a:solidFill>
                  <a:schemeClr val="tx1">
                    <a:lumMod val="65000"/>
                    <a:lumOff val="35000"/>
                  </a:schemeClr>
                </a:solidFill>
                <a:latin typeface="微软雅黑" pitchFamily="34" charset="-122"/>
                <a:ea typeface="微软雅黑" pitchFamily="34" charset="-122"/>
              </a:rPr>
              <a:t>创造的数据</a:t>
            </a:r>
            <a:r>
              <a:rPr lang="zh-CN" altLang="en-US" sz="2400" b="1" dirty="0">
                <a:solidFill>
                  <a:schemeClr val="tx1">
                    <a:lumMod val="65000"/>
                    <a:lumOff val="35000"/>
                  </a:schemeClr>
                </a:solidFill>
                <a:latin typeface="微软雅黑" pitchFamily="34" charset="-122"/>
                <a:ea typeface="微软雅黑" pitchFamily="34" charset="-122"/>
              </a:rPr>
              <a:t>早已经远远超越了目前人力所能处理的范畴</a:t>
            </a: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大数据时代正在来临</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2311262"/>
            <a:chOff x="285031" y="2166511"/>
            <a:chExt cx="3817448" cy="2311262"/>
          </a:xfrm>
        </p:grpSpPr>
        <p:grpSp>
          <p:nvGrpSpPr>
            <p:cNvPr id="8" name="组合 7"/>
            <p:cNvGrpSpPr/>
            <p:nvPr/>
          </p:nvGrpSpPr>
          <p:grpSpPr>
            <a:xfrm>
              <a:off x="3000669" y="2166511"/>
              <a:ext cx="1101810" cy="1292662"/>
              <a:chOff x="3048934" y="2166511"/>
              <a:chExt cx="1101810" cy="1292662"/>
            </a:xfrm>
          </p:grpSpPr>
          <p:sp>
            <p:nvSpPr>
              <p:cNvPr id="99" name="矩形 8"/>
              <p:cNvSpPr>
                <a:spLocks noChangeArrowheads="1"/>
              </p:cNvSpPr>
              <p:nvPr/>
            </p:nvSpPr>
            <p:spPr bwMode="auto">
              <a:xfrm>
                <a:off x="3181808" y="2166511"/>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数据</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指数</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增长</a:t>
                </a: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根据</a:t>
              </a:r>
              <a:r>
                <a:rPr lang="en-US" altLang="zh-CN" sz="2000" dirty="0">
                  <a:latin typeface="微软雅黑" pitchFamily="34" charset="-122"/>
                  <a:ea typeface="微软雅黑" pitchFamily="34" charset="-122"/>
                </a:rPr>
                <a:t>IDC </a:t>
              </a:r>
              <a:r>
                <a:rPr lang="zh-CN" altLang="en-US" sz="2000" dirty="0">
                  <a:latin typeface="微软雅黑" pitchFamily="34" charset="-122"/>
                  <a:ea typeface="微软雅黑" pitchFamily="34" charset="-122"/>
                </a:rPr>
                <a:t>监测</a:t>
              </a:r>
              <a:r>
                <a:rPr lang="zh-CN" altLang="en-US" sz="2000" dirty="0" smtClean="0">
                  <a:latin typeface="微软雅黑" pitchFamily="34" charset="-122"/>
                  <a:ea typeface="微软雅黑" pitchFamily="34" charset="-122"/>
                </a:rPr>
                <a:t>，数据</a:t>
              </a:r>
              <a:r>
                <a:rPr lang="zh-CN" altLang="en-US" sz="2000" dirty="0">
                  <a:latin typeface="微软雅黑" pitchFamily="34" charset="-122"/>
                  <a:ea typeface="微软雅黑" pitchFamily="34" charset="-122"/>
                </a:rPr>
                <a:t>量正在呈指数级增长</a:t>
              </a:r>
              <a:r>
                <a:rPr lang="zh-CN" altLang="en-US" sz="2000" dirty="0" smtClean="0">
                  <a:latin typeface="微软雅黑" pitchFamily="34" charset="-122"/>
                  <a:ea typeface="微软雅黑" pitchFamily="34" charset="-122"/>
                </a:rPr>
                <a:t>，约</a:t>
              </a:r>
              <a:r>
                <a:rPr lang="zh-CN" altLang="en-US" sz="2000" dirty="0">
                  <a:latin typeface="微软雅黑" pitchFamily="34" charset="-122"/>
                  <a:ea typeface="微软雅黑" pitchFamily="34" charset="-122"/>
                </a:rPr>
                <a:t>每两年</a:t>
              </a:r>
              <a:r>
                <a:rPr lang="zh-CN" altLang="en-US" sz="2000" dirty="0" smtClean="0">
                  <a:latin typeface="微软雅黑" pitchFamily="34" charset="-122"/>
                  <a:ea typeface="微软雅黑" pitchFamily="34" charset="-122"/>
                </a:rPr>
                <a:t>翻一番。</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2676367"/>
            <a:chOff x="4064583" y="3041859"/>
            <a:chExt cx="3478748" cy="2676367"/>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smtClean="0">
                    <a:latin typeface="微软雅黑" pitchFamily="34" charset="-122"/>
                    <a:ea typeface="微软雅黑" pitchFamily="34" charset="-122"/>
                  </a:rPr>
                  <a:t>结构</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日趋</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复杂</a:t>
                </a: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大量新数据源的出现则导致了非结构化、半结构化数据爆发式的增长。</a:t>
              </a:r>
            </a:p>
          </p:txBody>
        </p:sp>
      </p:grpSp>
      <p:pic>
        <p:nvPicPr>
          <p:cNvPr id="90" name="Picture 3"/>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580793" y="1845895"/>
            <a:ext cx="2539239" cy="1052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1" name="Picture 53" descr="C:\Users\zhengge\Desktop\big-data.jpg"/>
          <p:cNvPicPr>
            <a:picLocks noChangeAspect="1" noChangeArrowheads="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594742" y="1838057"/>
            <a:ext cx="2224092" cy="1052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信息内容</a:t>
            </a:r>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安全背景</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a:t>
            </a:fld>
            <a:endParaRPr lang="zh-CN" altLang="zh-CN"/>
          </a:p>
        </p:txBody>
      </p:sp>
    </p:spTree>
    <p:extLst>
      <p:ext uri="{BB962C8B-B14F-4D97-AF65-F5344CB8AC3E}">
        <p14:creationId xmlns:p14="http://schemas.microsoft.com/office/powerpoint/2010/main" val="21269679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5519460"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国外的新闻报道都这么夸张吗</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824" y="2015280"/>
            <a:ext cx="4414121" cy="2991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306" y="2126774"/>
            <a:ext cx="5049576" cy="28798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50</a:t>
            </a:fld>
            <a:endParaRPr lang="zh-CN" altLang="zh-CN"/>
          </a:p>
        </p:txBody>
      </p:sp>
    </p:spTree>
    <p:extLst>
      <p:ext uri="{BB962C8B-B14F-4D97-AF65-F5344CB8AC3E}">
        <p14:creationId xmlns:p14="http://schemas.microsoft.com/office/powerpoint/2010/main" val="35894581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5519460"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国外的新闻报道都这么夸张吗</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824" y="2015280"/>
            <a:ext cx="4414121" cy="2991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295" y="2015279"/>
            <a:ext cx="4387408" cy="2860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348476" y="5463186"/>
            <a:ext cx="3416320" cy="369332"/>
          </a:xfrm>
          <a:prstGeom prst="rect">
            <a:avLst/>
          </a:prstGeom>
        </p:spPr>
        <p:txBody>
          <a:bodyPr wrap="none">
            <a:spAutoFit/>
          </a:bodyPr>
          <a:lstStyle/>
          <a:p>
            <a:r>
              <a:rPr lang="zh-CN" altLang="en-US" dirty="0"/>
              <a:t>帮助尼泊尔王室成功镇压了叛乱</a:t>
            </a:r>
          </a:p>
        </p:txBody>
      </p:sp>
      <p:sp>
        <p:nvSpPr>
          <p:cNvPr id="3" name="矩形 2"/>
          <p:cNvSpPr/>
          <p:nvPr/>
        </p:nvSpPr>
        <p:spPr>
          <a:xfrm>
            <a:off x="1328038" y="5006610"/>
            <a:ext cx="6096000" cy="369332"/>
          </a:xfrm>
          <a:prstGeom prst="rect">
            <a:avLst/>
          </a:prstGeom>
        </p:spPr>
        <p:txBody>
          <a:bodyPr>
            <a:spAutoFit/>
          </a:bodyPr>
          <a:lstStyle/>
          <a:p>
            <a:r>
              <a:rPr lang="zh-CN" altLang="en-US" b="1" dirty="0"/>
              <a:t>对乌克兰民众实施心理</a:t>
            </a:r>
            <a:r>
              <a:rPr lang="zh-CN" altLang="en-US" b="1" dirty="0" smtClean="0"/>
              <a:t>干预</a:t>
            </a:r>
            <a:endParaRPr lang="zh-CN" altLang="en-US" dirty="0"/>
          </a:p>
        </p:txBody>
      </p:sp>
      <p:sp>
        <p:nvSpPr>
          <p:cNvPr id="4" name="矩形 3"/>
          <p:cNvSpPr/>
          <p:nvPr/>
        </p:nvSpPr>
        <p:spPr>
          <a:xfrm>
            <a:off x="6366682" y="5230638"/>
            <a:ext cx="6096000" cy="369332"/>
          </a:xfrm>
          <a:prstGeom prst="rect">
            <a:avLst/>
          </a:prstGeom>
        </p:spPr>
        <p:txBody>
          <a:bodyPr>
            <a:spAutoFit/>
          </a:bodyPr>
          <a:lstStyle/>
          <a:p>
            <a:r>
              <a:rPr lang="en-US" altLang="zh-CN" dirty="0"/>
              <a:t>1500</a:t>
            </a:r>
            <a:r>
              <a:rPr lang="zh-CN" altLang="en-US" dirty="0"/>
              <a:t>万</a:t>
            </a:r>
            <a:r>
              <a:rPr lang="zh-CN" altLang="en-US" dirty="0" smtClean="0"/>
              <a:t>美元，操纵</a:t>
            </a:r>
            <a:r>
              <a:rPr lang="zh-CN" altLang="en-US" dirty="0"/>
              <a:t>美国民众的投票意向</a:t>
            </a:r>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51</a:t>
            </a:fld>
            <a:endParaRPr lang="zh-CN" altLang="zh-CN"/>
          </a:p>
        </p:txBody>
      </p:sp>
    </p:spTree>
    <p:extLst>
      <p:ext uri="{BB962C8B-B14F-4D97-AF65-F5344CB8AC3E}">
        <p14:creationId xmlns:p14="http://schemas.microsoft.com/office/powerpoint/2010/main" val="3266631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步骤</a:t>
            </a:r>
            <a:r>
              <a:rPr lang="en-US" altLang="zh-CN" dirty="0" smtClean="0"/>
              <a:t>1</a:t>
            </a:r>
            <a:r>
              <a:rPr lang="zh-CN" altLang="en-US" dirty="0" smtClean="0"/>
              <a:t>：数据分析</a:t>
            </a:r>
            <a:endParaRPr lang="zh-CN" altLang="en-US" dirty="0"/>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5577" y="1366929"/>
            <a:ext cx="3360288" cy="4878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 name="Freeform 274"/>
          <p:cNvSpPr>
            <a:spLocks/>
          </p:cNvSpPr>
          <p:nvPr/>
        </p:nvSpPr>
        <p:spPr bwMode="auto">
          <a:xfrm>
            <a:off x="4068087" y="2466712"/>
            <a:ext cx="1440000" cy="1440000"/>
          </a:xfrm>
          <a:prstGeom prst="flowChartConnector">
            <a:avLst/>
          </a:prstGeom>
          <a:solidFill>
            <a:srgbClr val="F784A5"/>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数据分析</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2246769"/>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从数据公司</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那里买</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来一大堆用户的上网数据</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然后把这些数据导入电脑</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分析出每一个用户的性格特征</a:t>
            </a:r>
          </a:p>
        </p:txBody>
      </p:sp>
      <p:sp>
        <p:nvSpPr>
          <p:cNvPr id="147" name="文本框 87"/>
          <p:cNvSpPr txBox="1"/>
          <p:nvPr/>
        </p:nvSpPr>
        <p:spPr>
          <a:xfrm>
            <a:off x="1054277" y="4926386"/>
            <a:ext cx="558797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只要给我</a:t>
            </a:r>
            <a:r>
              <a:rPr lang="en-US" altLang="zh-CN" dirty="0"/>
              <a:t>68</a:t>
            </a:r>
            <a:r>
              <a:rPr lang="zh-CN" altLang="en-US" dirty="0"/>
              <a:t>个在</a:t>
            </a:r>
            <a:r>
              <a:rPr lang="en-US" altLang="zh-CN" dirty="0"/>
              <a:t>Facebook</a:t>
            </a:r>
            <a:r>
              <a:rPr lang="zh-CN" altLang="en-US" dirty="0"/>
              <a:t>上的点赞，我就可以推测出这个人的肤色、性向、政治倾向、智力水平、宗教偏好、是否饮酒、吸毒乃至父母是否离异等一切信息</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52</a:t>
            </a:fld>
            <a:endParaRPr lang="zh-CN" altLang="zh-CN"/>
          </a:p>
        </p:txBody>
      </p:sp>
    </p:spTree>
    <p:extLst>
      <p:ext uri="{BB962C8B-B14F-4D97-AF65-F5344CB8AC3E}">
        <p14:creationId xmlns:p14="http://schemas.microsoft.com/office/powerpoint/2010/main" val="32666314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步骤</a:t>
            </a:r>
            <a:r>
              <a:rPr lang="en-US" altLang="zh-CN" dirty="0"/>
              <a:t>2</a:t>
            </a:r>
            <a:r>
              <a:rPr lang="zh-CN" altLang="en-US" dirty="0" smtClean="0"/>
              <a:t>：定向操纵</a:t>
            </a:r>
            <a:endParaRPr lang="zh-CN" altLang="en-US" dirty="0"/>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定向操纵</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873592" cy="3477875"/>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买来了所有美国成年人的用户数据</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然后把这些</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人分成</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了</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32</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种不同的</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性格</a:t>
            </a:r>
            <a:endParaRPr lang="en-US" altLang="zh-CN" sz="20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联系</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广告</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公司在</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Facebook</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这个平台上</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发布了</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17.5</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万个各不相同</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的宣传</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特朗普观点的广告</a:t>
            </a:r>
            <a:endParaRPr lang="en-US" altLang="zh-CN" sz="2000"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7" name="文本框 87"/>
          <p:cNvSpPr txBox="1"/>
          <p:nvPr/>
        </p:nvSpPr>
        <p:spPr>
          <a:xfrm>
            <a:off x="6487788" y="4852495"/>
            <a:ext cx="558797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不同的人看到的广告标题、颜色、字体都是不同的，这种广告能覆盖哪怕最小的受众群体，甚至具体到</a:t>
            </a:r>
            <a:r>
              <a:rPr lang="zh-CN" altLang="en-US" dirty="0" smtClean="0"/>
              <a:t>个人！</a:t>
            </a:r>
            <a:endParaRPr lang="zh-CN"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345" y="1524600"/>
            <a:ext cx="5352860" cy="30131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53</a:t>
            </a:fld>
            <a:endParaRPr lang="zh-CN" altLang="zh-CN"/>
          </a:p>
        </p:txBody>
      </p:sp>
    </p:spTree>
    <p:extLst>
      <p:ext uri="{BB962C8B-B14F-4D97-AF65-F5344CB8AC3E}">
        <p14:creationId xmlns:p14="http://schemas.microsoft.com/office/powerpoint/2010/main" val="423341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smtClean="0"/>
              <a:t>步骤</a:t>
            </a:r>
            <a:r>
              <a:rPr lang="en-US" altLang="zh-CN" dirty="0" smtClean="0"/>
              <a:t>3</a:t>
            </a:r>
            <a:r>
              <a:rPr lang="zh-CN" altLang="en-US" dirty="0" smtClean="0"/>
              <a:t>：恶意传播</a:t>
            </a:r>
            <a:endParaRPr lang="zh-CN" altLang="en-US" dirty="0"/>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恶意传播</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2554545"/>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在迈阿密的一个叫“小海地”</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的海地</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裔黑人聚居区那里</a:t>
            </a:r>
          </a:p>
          <a:p>
            <a:pPr marL="285750" indent="-285750">
              <a:buFont typeface="Wingdings" pitchFamily="2" charset="2"/>
              <a:buChar char="l"/>
            </a:pP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曝光希拉里</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夫妇的克林顿基金会</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在海地地震</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后滥用</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救灾款等等恶劣行径</a:t>
            </a:r>
          </a:p>
        </p:txBody>
      </p:sp>
      <p:sp>
        <p:nvSpPr>
          <p:cNvPr id="147" name="文本框 87"/>
          <p:cNvSpPr txBox="1"/>
          <p:nvPr/>
        </p:nvSpPr>
        <p:spPr>
          <a:xfrm>
            <a:off x="6841733" y="4852495"/>
            <a:ext cx="558797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smtClean="0"/>
              <a:t>改变了一个</a:t>
            </a:r>
            <a:r>
              <a:rPr lang="zh-CN" altLang="en-US" dirty="0"/>
              <a:t>区域</a:t>
            </a:r>
            <a:r>
              <a:rPr lang="zh-CN" altLang="en-US" dirty="0" smtClean="0"/>
              <a:t>里居民</a:t>
            </a:r>
            <a:r>
              <a:rPr lang="zh-CN" altLang="en-US" dirty="0"/>
              <a:t>的心理导向！</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109" y="1669445"/>
            <a:ext cx="4211782" cy="28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745" y="1256217"/>
            <a:ext cx="3566058" cy="34115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54</a:t>
            </a:fld>
            <a:endParaRPr lang="zh-CN" altLang="zh-CN"/>
          </a:p>
        </p:txBody>
      </p:sp>
    </p:spTree>
    <p:extLst>
      <p:ext uri="{BB962C8B-B14F-4D97-AF65-F5344CB8AC3E}">
        <p14:creationId xmlns:p14="http://schemas.microsoft.com/office/powerpoint/2010/main" val="822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circle(in)">
                                      <p:cBhvr>
                                        <p:cTn id="7" dur="20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664156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补充</a:t>
            </a:r>
            <a:r>
              <a:rPr lang="en-US" altLang="zh-CN" dirty="0" smtClean="0"/>
              <a:t>1</a:t>
            </a:r>
            <a:r>
              <a:rPr lang="zh-CN" altLang="en-US" dirty="0" smtClean="0"/>
              <a:t>：如何操纵美国大选？</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6" y="2777316"/>
            <a:ext cx="1107996" cy="369332"/>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精确审核</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3170099"/>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亚历山大是特朗普团队</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里掌管</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数字策略的负责人</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每当特朗普要发推</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特都</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要经过亚历山大的</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许可</a:t>
            </a:r>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在内容、句式、</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字数、含义</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等因素的综合考量</a:t>
            </a:r>
            <a:r>
              <a:rPr lang="zh-CN" altLang="en-US" sz="2000" dirty="0" smtClean="0">
                <a:solidFill>
                  <a:schemeClr val="bg2">
                    <a:lumMod val="25000"/>
                  </a:schemeClr>
                </a:solidFill>
                <a:latin typeface="微软雅黑" panose="020B0503020204020204" pitchFamily="34" charset="-122"/>
                <a:ea typeface="微软雅黑" panose="020B0503020204020204" pitchFamily="34" charset="-122"/>
              </a:rPr>
              <a:t>下才</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允许发布</a:t>
            </a:r>
          </a:p>
        </p:txBody>
      </p:sp>
      <p:sp>
        <p:nvSpPr>
          <p:cNvPr id="147" name="文本框 87"/>
          <p:cNvSpPr txBox="1"/>
          <p:nvPr/>
        </p:nvSpPr>
        <p:spPr>
          <a:xfrm>
            <a:off x="6841733" y="4852495"/>
            <a:ext cx="519324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以数据为驱动的营销传播方式，在特朗普总统的胜利中发挥了不可或缺的作用</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1564662"/>
            <a:ext cx="4330611" cy="265926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135" y="4739555"/>
            <a:ext cx="2265264" cy="18562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55</a:t>
            </a:fld>
            <a:endParaRPr lang="zh-CN" altLang="zh-CN"/>
          </a:p>
        </p:txBody>
      </p:sp>
    </p:spTree>
    <p:extLst>
      <p:ext uri="{BB962C8B-B14F-4D97-AF65-F5344CB8AC3E}">
        <p14:creationId xmlns:p14="http://schemas.microsoft.com/office/powerpoint/2010/main" val="2639004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矩形 161"/>
          <p:cNvSpPr/>
          <p:nvPr/>
        </p:nvSpPr>
        <p:spPr bwMode="auto">
          <a:xfrm>
            <a:off x="972457" y="2378466"/>
            <a:ext cx="7166527" cy="2448273"/>
          </a:xfrm>
          <a:prstGeom prst="rect">
            <a:avLst/>
          </a:prstGeom>
          <a:solidFill>
            <a:schemeClr val="accent6">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2000" dirty="0" smtClean="0">
                <a:latin typeface="微软雅黑" pitchFamily="34" charset="-122"/>
                <a:ea typeface="微软雅黑" pitchFamily="34" charset="-122"/>
              </a:rPr>
              <a:t>库珀能</a:t>
            </a:r>
            <a:r>
              <a:rPr lang="zh-CN" altLang="en-US" sz="2000" dirty="0">
                <a:latin typeface="微软雅黑" pitchFamily="34" charset="-122"/>
                <a:ea typeface="微软雅黑" pitchFamily="34" charset="-122"/>
              </a:rPr>
              <a:t>在短时间掌握无数公司资料和背景，也就是将世界上已经存在的海量数据（包括公司财报、电视、几十年前的报纸、互联网、小道消 息等）挖掘出来，串联起来，甚至将</a:t>
            </a:r>
            <a:r>
              <a:rPr lang="en-US" altLang="zh-CN" sz="2000" dirty="0">
                <a:latin typeface="微软雅黑" pitchFamily="34" charset="-122"/>
                <a:ea typeface="微软雅黑" pitchFamily="34" charset="-122"/>
              </a:rPr>
              <a:t>Face Book</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Twitter</a:t>
            </a:r>
            <a:r>
              <a:rPr lang="zh-CN" altLang="en-US" sz="2000" dirty="0">
                <a:latin typeface="微软雅黑" pitchFamily="34" charset="-122"/>
                <a:ea typeface="微软雅黑" pitchFamily="34" charset="-122"/>
              </a:rPr>
              <a:t>的海量社交数据挖掘得到普通大众对某种股票的感情倾向，通过海量信息的挖掘、分析，使一切内幕都不是内幕，使一切趋势都在眼前， 结果在</a:t>
            </a:r>
            <a:r>
              <a:rPr lang="en-US" altLang="zh-CN" sz="2000" dirty="0">
                <a:latin typeface="微软雅黑" pitchFamily="34" charset="-122"/>
                <a:ea typeface="微软雅黑" pitchFamily="34" charset="-122"/>
              </a:rPr>
              <a:t>10</a:t>
            </a:r>
            <a:r>
              <a:rPr lang="zh-CN" altLang="en-US" sz="2000" dirty="0">
                <a:latin typeface="微软雅黑" pitchFamily="34" charset="-122"/>
                <a:ea typeface="微软雅黑" pitchFamily="34" charset="-122"/>
              </a:rPr>
              <a:t>天内他就赢得了</a:t>
            </a:r>
            <a:r>
              <a:rPr lang="en-US" altLang="zh-CN" sz="2000" dirty="0">
                <a:latin typeface="微软雅黑" pitchFamily="34" charset="-122"/>
                <a:ea typeface="微软雅黑" pitchFamily="34" charset="-122"/>
              </a:rPr>
              <a:t>200</a:t>
            </a:r>
            <a:r>
              <a:rPr lang="zh-CN" altLang="en-US" sz="2000" dirty="0">
                <a:latin typeface="微软雅黑" pitchFamily="34" charset="-122"/>
                <a:ea typeface="微软雅黑" pitchFamily="34" charset="-122"/>
              </a:rPr>
              <a:t>万美元。这部电影简直是展现大数据魔力的教材性电影，推荐没有看过的</a:t>
            </a:r>
            <a:r>
              <a:rPr lang="en-US" altLang="zh-CN" sz="2000" dirty="0">
                <a:latin typeface="微软雅黑" pitchFamily="34" charset="-122"/>
                <a:ea typeface="微软雅黑" pitchFamily="34" charset="-122"/>
              </a:rPr>
              <a:t>IT</a:t>
            </a:r>
            <a:r>
              <a:rPr lang="zh-CN" altLang="en-US" sz="2000" dirty="0">
                <a:latin typeface="微软雅黑" pitchFamily="34" charset="-122"/>
                <a:ea typeface="微软雅黑" pitchFamily="34" charset="-122"/>
              </a:rPr>
              <a:t>人士</a:t>
            </a:r>
            <a:r>
              <a:rPr lang="zh-CN" altLang="en-US" sz="2000" dirty="0" smtClean="0">
                <a:latin typeface="微软雅黑" pitchFamily="34" charset="-122"/>
                <a:ea typeface="微软雅黑" pitchFamily="34" charset="-122"/>
              </a:rPr>
              <a:t>看一看。</a:t>
            </a:r>
            <a:endParaRPr lang="zh-CN" altLang="en-US" sz="2000" dirty="0" smtClean="0">
              <a:solidFill>
                <a:srgbClr val="FFFFFF">
                  <a:alpha val="98824"/>
                </a:srgbClr>
              </a:solidFill>
              <a:latin typeface="微软雅黑" pitchFamily="34" charset="-122"/>
              <a:ea typeface="微软雅黑" pitchFamily="34" charset="-122"/>
              <a:cs typeface="Segoe UI" pitchFamily="34" charset="0"/>
            </a:endParaRPr>
          </a:p>
        </p:txBody>
      </p:sp>
      <p:sp>
        <p:nvSpPr>
          <p:cNvPr id="163" name="矩形 162"/>
          <p:cNvSpPr/>
          <p:nvPr/>
        </p:nvSpPr>
        <p:spPr bwMode="auto">
          <a:xfrm>
            <a:off x="972457" y="5042764"/>
            <a:ext cx="7166527" cy="1268343"/>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2000" dirty="0" smtClean="0">
                <a:latin typeface="微软雅黑" pitchFamily="34" charset="-122"/>
                <a:ea typeface="微软雅黑" pitchFamily="34" charset="-122"/>
              </a:rPr>
              <a:t>在</a:t>
            </a:r>
            <a:r>
              <a:rPr lang="zh-CN" altLang="en-US" sz="2000" dirty="0">
                <a:latin typeface="微软雅黑" pitchFamily="34" charset="-122"/>
                <a:ea typeface="微软雅黑" pitchFamily="34" charset="-122"/>
              </a:rPr>
              <a:t>企业、行业和国家的管理中，通常只有效使用了不到</a:t>
            </a:r>
            <a:r>
              <a:rPr lang="en-US" altLang="zh-CN" sz="2000" dirty="0">
                <a:latin typeface="微软雅黑" pitchFamily="34" charset="-122"/>
                <a:ea typeface="微软雅黑" pitchFamily="34" charset="-122"/>
              </a:rPr>
              <a:t>20%</a:t>
            </a:r>
            <a:r>
              <a:rPr lang="zh-CN" altLang="en-US" sz="2000" dirty="0">
                <a:latin typeface="微软雅黑" pitchFamily="34" charset="-122"/>
                <a:ea typeface="微软雅黑" pitchFamily="34" charset="-122"/>
              </a:rPr>
              <a:t>的数据（甚至更少），</a:t>
            </a:r>
            <a:r>
              <a:rPr lang="zh-CN" altLang="en-US" sz="2000" dirty="0" smtClean="0">
                <a:latin typeface="微软雅黑" pitchFamily="34" charset="-122"/>
                <a:ea typeface="微软雅黑" pitchFamily="34" charset="-122"/>
              </a:rPr>
              <a:t>如果</a:t>
            </a:r>
            <a:r>
              <a:rPr lang="zh-CN" altLang="en-US" sz="2000" dirty="0">
                <a:latin typeface="微软雅黑" pitchFamily="34" charset="-122"/>
                <a:ea typeface="微软雅黑" pitchFamily="34" charset="-122"/>
              </a:rPr>
              <a:t>剩余</a:t>
            </a:r>
            <a:r>
              <a:rPr lang="en-US" altLang="zh-CN" sz="2000" dirty="0">
                <a:latin typeface="微软雅黑" pitchFamily="34" charset="-122"/>
                <a:ea typeface="微软雅黑" pitchFamily="34" charset="-122"/>
              </a:rPr>
              <a:t>80%</a:t>
            </a:r>
            <a:r>
              <a:rPr lang="zh-CN" altLang="en-US" sz="2000" dirty="0">
                <a:latin typeface="微软雅黑" pitchFamily="34" charset="-122"/>
                <a:ea typeface="微软雅黑" pitchFamily="34" charset="-122"/>
              </a:rPr>
              <a:t>数据的价值激发起来，世界会变得怎么样呢</a:t>
            </a:r>
            <a:r>
              <a:rPr lang="zh-CN" altLang="en-US" sz="2000" dirty="0" smtClean="0">
                <a:latin typeface="微软雅黑" pitchFamily="34" charset="-122"/>
                <a:ea typeface="微软雅黑" pitchFamily="34" charset="-122"/>
              </a:rPr>
              <a:t>？</a:t>
            </a:r>
            <a:endParaRPr lang="zh-CN" altLang="en-US" sz="2000" dirty="0" smtClean="0">
              <a:solidFill>
                <a:srgbClr val="FFFFFF">
                  <a:alpha val="98824"/>
                </a:srgbClr>
              </a:solidFill>
              <a:latin typeface="微软雅黑" pitchFamily="34" charset="-122"/>
              <a:ea typeface="微软雅黑" pitchFamily="34" charset="-122"/>
              <a:cs typeface="Segoe UI" pitchFamily="34" charset="0"/>
            </a:endParaRPr>
          </a:p>
        </p:txBody>
      </p:sp>
      <p:sp>
        <p:nvSpPr>
          <p:cNvPr id="164" name="矩形 163"/>
          <p:cNvSpPr/>
          <p:nvPr/>
        </p:nvSpPr>
        <p:spPr bwMode="auto">
          <a:xfrm>
            <a:off x="972457" y="1154332"/>
            <a:ext cx="10261599" cy="1128125"/>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永无止境</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是由尼尔</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博格执导的悬疑电影，由布莱德利</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库珀、罗伯特</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德尼罗和安娜</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弗莱尔等联袂出演，所讲述的</a:t>
            </a:r>
            <a:r>
              <a:rPr lang="zh-CN" altLang="en-US" sz="2000" dirty="0" smtClean="0">
                <a:latin typeface="微软雅黑" pitchFamily="34" charset="-122"/>
                <a:ea typeface="微软雅黑" pitchFamily="34" charset="-122"/>
              </a:rPr>
              <a:t>是一</a:t>
            </a:r>
            <a:r>
              <a:rPr lang="zh-CN" altLang="en-US" sz="2000" dirty="0">
                <a:latin typeface="微软雅黑" pitchFamily="34" charset="-122"/>
                <a:ea typeface="微软雅黑" pitchFamily="34" charset="-122"/>
              </a:rPr>
              <a:t>位落魄的作家库珀，服用了一种可以迅速提升智力的神奇蓝色药物，然后他将这种高智商用于炒股。</a:t>
            </a:r>
            <a:endParaRPr lang="zh-CN" altLang="en-US" sz="2000" dirty="0">
              <a:solidFill>
                <a:schemeClr val="tx1">
                  <a:alpha val="99000"/>
                </a:schemeClr>
              </a:solidFill>
              <a:latin typeface="微软雅黑" pitchFamily="34" charset="-122"/>
              <a:ea typeface="微软雅黑" pitchFamily="34" charset="-122"/>
            </a:endParaRPr>
          </a:p>
        </p:txBody>
      </p:sp>
      <p:pic>
        <p:nvPicPr>
          <p:cNvPr id="165" name="图片 1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7945" y="2378468"/>
            <a:ext cx="2806111" cy="3970250"/>
          </a:xfrm>
          <a:prstGeom prst="rect">
            <a:avLst/>
          </a:prstGeom>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56</a:t>
            </a:fld>
            <a:endParaRPr lang="zh-CN" altLang="zh-CN"/>
          </a:p>
        </p:txBody>
      </p:sp>
    </p:spTree>
    <p:extLst>
      <p:ext uri="{BB962C8B-B14F-4D97-AF65-F5344CB8AC3E}">
        <p14:creationId xmlns:p14="http://schemas.microsoft.com/office/powerpoint/2010/main" val="108184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ppt_x"/>
                                          </p:val>
                                        </p:tav>
                                        <p:tav tm="100000">
                                          <p:val>
                                            <p:strVal val="#ppt_x"/>
                                          </p:val>
                                        </p:tav>
                                      </p:tavLst>
                                    </p:anim>
                                    <p:anim calcmode="lin" valueType="num">
                                      <p:cBhvr additive="base">
                                        <p:cTn id="8" dur="500" fill="hold"/>
                                        <p:tgtEl>
                                          <p:spTgt spid="16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2"/>
                                        </p:tgtEl>
                                        <p:attrNameLst>
                                          <p:attrName>style.visibility</p:attrName>
                                        </p:attrNameLst>
                                      </p:cBhvr>
                                      <p:to>
                                        <p:strVal val="visible"/>
                                      </p:to>
                                    </p:set>
                                    <p:anim calcmode="lin" valueType="num">
                                      <p:cBhvr additive="base">
                                        <p:cTn id="12" dur="250" fill="hold"/>
                                        <p:tgtEl>
                                          <p:spTgt spid="162"/>
                                        </p:tgtEl>
                                        <p:attrNameLst>
                                          <p:attrName>ppt_x</p:attrName>
                                        </p:attrNameLst>
                                      </p:cBhvr>
                                      <p:tavLst>
                                        <p:tav tm="0">
                                          <p:val>
                                            <p:strVal val="0-#ppt_w/2"/>
                                          </p:val>
                                        </p:tav>
                                        <p:tav tm="100000">
                                          <p:val>
                                            <p:strVal val="#ppt_x"/>
                                          </p:val>
                                        </p:tav>
                                      </p:tavLst>
                                    </p:anim>
                                    <p:anim calcmode="lin" valueType="num">
                                      <p:cBhvr additive="base">
                                        <p:cTn id="13" dur="250" fill="hold"/>
                                        <p:tgtEl>
                                          <p:spTgt spid="16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fill="hold" grpId="0" nodeType="after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250" fill="hold"/>
                                        <p:tgtEl>
                                          <p:spTgt spid="163"/>
                                        </p:tgtEl>
                                        <p:attrNameLst>
                                          <p:attrName>ppt_x</p:attrName>
                                        </p:attrNameLst>
                                      </p:cBhvr>
                                      <p:tavLst>
                                        <p:tav tm="0">
                                          <p:val>
                                            <p:strVal val="0-#ppt_w/2"/>
                                          </p:val>
                                        </p:tav>
                                        <p:tav tm="100000">
                                          <p:val>
                                            <p:strVal val="#ppt_x"/>
                                          </p:val>
                                        </p:tav>
                                      </p:tavLst>
                                    </p:anim>
                                    <p:anim calcmode="lin" valueType="num">
                                      <p:cBhvr additive="base">
                                        <p:cTn id="18" dur="2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Slide Number Placeholder 2"/>
          <p:cNvSpPr>
            <a:spLocks noGrp="1"/>
          </p:cNvSpPr>
          <p:nvPr>
            <p:ph type="sldNum" sz="quarter" idx="12"/>
          </p:nvPr>
        </p:nvSpPr>
        <p:spPr>
          <a:xfrm>
            <a:off x="9270708" y="6525344"/>
            <a:ext cx="454212" cy="365125"/>
          </a:xfrm>
        </p:spPr>
        <p:txBody>
          <a:bodyPr/>
          <a:lstStyle/>
          <a:p>
            <a:fld id="{EFB30654-5188-CD46-A185-958418294383}" type="slidenum">
              <a:rPr lang="en-US" smtClean="0"/>
              <a:pPr/>
              <a:t>57</a:t>
            </a:fld>
            <a:endParaRPr lang="en-US" dirty="0"/>
          </a:p>
        </p:txBody>
      </p:sp>
      <p:sp>
        <p:nvSpPr>
          <p:cNvPr id="84" name="Content Placeholder 4"/>
          <p:cNvSpPr txBox="1">
            <a:spLocks/>
          </p:cNvSpPr>
          <p:nvPr/>
        </p:nvSpPr>
        <p:spPr bwMode="auto">
          <a:xfrm>
            <a:off x="5720558" y="1226713"/>
            <a:ext cx="541189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亚马逊 “预测式发货”的新专利，可以通过对用户数据的分析，在他们还没有下单购物前，提前发出包裹。</a:t>
            </a:r>
          </a:p>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这项技术可以缩短发货时间，从而降低消费者前往实体店的冲动。从下单到收货之间的时间延迟可能会降低人们的购物意愿，导致他们放弃网上购物。</a:t>
            </a:r>
          </a:p>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p>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亚马逊为了决定要运送哪些货物，亚马逊可能会参考之前的订单、商品搜索记录、愿望清单、购物车，甚至包括用户的鼠标在某件商品上悬停的时间。</a:t>
            </a:r>
          </a:p>
        </p:txBody>
      </p:sp>
      <p:pic>
        <p:nvPicPr>
          <p:cNvPr id="166" name="Picture 2"/>
          <p:cNvPicPr>
            <a:picLocks noChangeAspect="1" noChangeArrowheads="1"/>
          </p:cNvPicPr>
          <p:nvPr/>
        </p:nvPicPr>
        <p:blipFill>
          <a:blip r:embed="rId2" cstate="print"/>
          <a:srcRect/>
          <a:stretch>
            <a:fillRect/>
          </a:stretch>
        </p:blipFill>
        <p:spPr bwMode="auto">
          <a:xfrm>
            <a:off x="1313594" y="1226713"/>
            <a:ext cx="4057650" cy="2081605"/>
          </a:xfrm>
          <a:prstGeom prst="rect">
            <a:avLst/>
          </a:prstGeom>
          <a:ln>
            <a:noFill/>
          </a:ln>
          <a:effectLst>
            <a:softEdge rad="112500"/>
          </a:effectLst>
        </p:spPr>
      </p:pic>
      <p:pic>
        <p:nvPicPr>
          <p:cNvPr id="167" name="Picture 5"/>
          <p:cNvPicPr>
            <a:picLocks noChangeAspect="1" noChangeArrowheads="1"/>
          </p:cNvPicPr>
          <p:nvPr/>
        </p:nvPicPr>
        <p:blipFill>
          <a:blip r:embed="rId3" cstate="print"/>
          <a:srcRect/>
          <a:stretch>
            <a:fillRect/>
          </a:stretch>
        </p:blipFill>
        <p:spPr bwMode="auto">
          <a:xfrm>
            <a:off x="1313594" y="3460204"/>
            <a:ext cx="4057650" cy="2705100"/>
          </a:xfrm>
          <a:prstGeom prst="rect">
            <a:avLst/>
          </a:prstGeom>
          <a:ln>
            <a:noFill/>
          </a:ln>
          <a:effectLst>
            <a:softEdge rad="112500"/>
          </a:effectLst>
        </p:spPr>
      </p:pic>
    </p:spTree>
    <p:extLst>
      <p:ext uri="{BB962C8B-B14F-4D97-AF65-F5344CB8AC3E}">
        <p14:creationId xmlns:p14="http://schemas.microsoft.com/office/powerpoint/2010/main" val="34781620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372304" y="6525344"/>
            <a:ext cx="454212" cy="365125"/>
          </a:xfrm>
        </p:spPr>
        <p:txBody>
          <a:bodyPr/>
          <a:lstStyle/>
          <a:p>
            <a:fld id="{EFB30654-5188-CD46-A185-958418294383}" type="slidenum">
              <a:rPr lang="en-US" smtClean="0"/>
              <a:pPr/>
              <a:t>58</a:t>
            </a:fld>
            <a:endParaRPr lang="en-US" dirty="0"/>
          </a:p>
        </p:txBody>
      </p:sp>
      <p:sp>
        <p:nvSpPr>
          <p:cNvPr id="80" name="Content Placeholder 4"/>
          <p:cNvSpPr txBox="1">
            <a:spLocks/>
          </p:cNvSpPr>
          <p:nvPr/>
        </p:nvSpPr>
        <p:spPr bwMode="auto">
          <a:xfrm>
            <a:off x="5654727" y="1361295"/>
            <a:ext cx="37175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b="1" smtClean="0">
                <a:latin typeface="+mn-ea"/>
              </a:rPr>
              <a:t> </a:t>
            </a:r>
            <a:endParaRPr lang="zh-CN" altLang="en-US" b="1" smtClean="0">
              <a:latin typeface="+mn-ea"/>
            </a:endParaRPr>
          </a:p>
          <a:p>
            <a:endParaRPr lang="en-US" dirty="0"/>
          </a:p>
        </p:txBody>
      </p:sp>
      <p:pic>
        <p:nvPicPr>
          <p:cNvPr id="81" name="Picture 2" descr="http://a.cvimg.cn/UploadFile/UserFiles/2012/11-28/accdb911-feef-45e3-8518-103f35ef3a05.jpg"/>
          <p:cNvPicPr>
            <a:picLocks noChangeAspect="1" noChangeArrowheads="1"/>
          </p:cNvPicPr>
          <p:nvPr/>
        </p:nvPicPr>
        <p:blipFill>
          <a:blip r:embed="rId2" cstate="print"/>
          <a:srcRect/>
          <a:stretch>
            <a:fillRect/>
          </a:stretch>
        </p:blipFill>
        <p:spPr bwMode="auto">
          <a:xfrm>
            <a:off x="1390047" y="1361295"/>
            <a:ext cx="4056780" cy="2103120"/>
          </a:xfrm>
          <a:prstGeom prst="rect">
            <a:avLst/>
          </a:prstGeom>
          <a:ln>
            <a:noFill/>
          </a:ln>
          <a:effectLst>
            <a:softEdge rad="112500"/>
          </a:effectLst>
        </p:spPr>
      </p:pic>
      <p:sp>
        <p:nvSpPr>
          <p:cNvPr id="82" name="矩形 81"/>
          <p:cNvSpPr/>
          <p:nvPr/>
        </p:nvSpPr>
        <p:spPr>
          <a:xfrm>
            <a:off x="5726938" y="1108152"/>
            <a:ext cx="5405518" cy="5324535"/>
          </a:xfrm>
          <a:prstGeom prst="rect">
            <a:avLst/>
          </a:prstGeom>
        </p:spPr>
        <p:txBody>
          <a:bodyPr wrap="square">
            <a:spAutoFit/>
          </a:bodyPr>
          <a:lstStyle/>
          <a:p>
            <a:pPr marL="285750" indent="-285750">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Twitter</a:t>
            </a:r>
            <a:r>
              <a:rPr lang="zh-CN" altLang="en-US" sz="2000" dirty="0" smtClean="0">
                <a:latin typeface="微软雅黑" panose="020B0503020204020204" pitchFamily="34" charset="-122"/>
                <a:ea typeface="微软雅黑" panose="020B0503020204020204" pitchFamily="34" charset="-122"/>
              </a:rPr>
              <a:t>的政治指数”提供了一个衡量社会化媒体平台的用户如何评价候选人的方式。奥巴马积极的情绪指数是</a:t>
            </a:r>
            <a:r>
              <a:rPr lang="en-US" altLang="zh-CN" sz="2000" dirty="0" smtClean="0">
                <a:latin typeface="微软雅黑" panose="020B0503020204020204" pitchFamily="34" charset="-122"/>
                <a:ea typeface="微软雅黑" panose="020B0503020204020204" pitchFamily="34" charset="-122"/>
              </a:rPr>
              <a:t>59</a:t>
            </a:r>
            <a:r>
              <a:rPr lang="zh-CN" altLang="en-US" sz="2000" dirty="0" smtClean="0">
                <a:latin typeface="微软雅黑" panose="020B0503020204020204" pitchFamily="34" charset="-122"/>
                <a:ea typeface="微软雅黑" panose="020B0503020204020204" pitchFamily="34" charset="-122"/>
              </a:rPr>
              <a:t>，而罗姆尼的只有</a:t>
            </a:r>
            <a:r>
              <a:rPr lang="en-US" altLang="zh-CN" sz="2000" dirty="0" smtClean="0">
                <a:latin typeface="微软雅黑" panose="020B0503020204020204" pitchFamily="34" charset="-122"/>
                <a:ea typeface="微软雅黑" panose="020B0503020204020204" pitchFamily="34" charset="-122"/>
              </a:rPr>
              <a:t>53</a:t>
            </a:r>
            <a:endParaRPr lang="zh-CN" altLang="en-US" sz="2000" dirty="0">
              <a:latin typeface="微软雅黑" panose="020B0503020204020204" pitchFamily="34" charset="-122"/>
              <a:ea typeface="微软雅黑" panose="020B0503020204020204" pitchFamily="34" charset="-122"/>
            </a:endParaRPr>
          </a:p>
        </p:txBody>
      </p:sp>
      <p:pic>
        <p:nvPicPr>
          <p:cNvPr id="83" name="Picture 2" descr="http://cms.csdnimg.cn/articlev1/uploads/allimg/121106/145_121106162923_1.jpg"/>
          <p:cNvPicPr>
            <a:picLocks noChangeAspect="1" noChangeArrowheads="1"/>
          </p:cNvPicPr>
          <p:nvPr/>
        </p:nvPicPr>
        <p:blipFill>
          <a:blip r:embed="rId3" cstate="print"/>
          <a:srcRect/>
          <a:stretch>
            <a:fillRect/>
          </a:stretch>
        </p:blipFill>
        <p:spPr bwMode="auto">
          <a:xfrm>
            <a:off x="1470697" y="3776987"/>
            <a:ext cx="3920714" cy="2243241"/>
          </a:xfrm>
          <a:prstGeom prst="rect">
            <a:avLst/>
          </a:prstGeom>
          <a:ln>
            <a:noFill/>
          </a:ln>
          <a:effectLst>
            <a:softEdge rad="112500"/>
          </a:effectLst>
        </p:spPr>
      </p:pic>
    </p:spTree>
    <p:extLst>
      <p:ext uri="{BB962C8B-B14F-4D97-AF65-F5344CB8AC3E}">
        <p14:creationId xmlns:p14="http://schemas.microsoft.com/office/powerpoint/2010/main" val="11945632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Content Placeholder 4"/>
          <p:cNvSpPr txBox="1">
            <a:spLocks/>
          </p:cNvSpPr>
          <p:nvPr/>
        </p:nvSpPr>
        <p:spPr bwMode="auto">
          <a:xfrm>
            <a:off x="6041610" y="1188041"/>
            <a:ext cx="54246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回顾“老鼠仓”的查处过程，在马乐一案中，“大数据”首次介入。深交所此前通过“大数据”查出的可疑账户高达</a:t>
            </a:r>
            <a:r>
              <a:rPr lang="en-US" altLang="zh-CN" sz="2000" dirty="0" smtClean="0">
                <a:latin typeface="微软雅黑" panose="020B0503020204020204" pitchFamily="34" charset="-122"/>
                <a:ea typeface="微软雅黑" panose="020B0503020204020204" pitchFamily="34" charset="-122"/>
              </a:rPr>
              <a:t>300</a:t>
            </a:r>
            <a:r>
              <a:rPr lang="zh-CN" altLang="en-US" sz="2000" dirty="0" smtClean="0">
                <a:latin typeface="微软雅黑" panose="020B0503020204020204" pitchFamily="34" charset="-122"/>
                <a:ea typeface="微软雅黑" panose="020B0503020204020204" pitchFamily="34" charset="-122"/>
              </a:rPr>
              <a:t>个。</a:t>
            </a:r>
          </a:p>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实际上，早在</a:t>
            </a:r>
            <a:r>
              <a:rPr lang="en-US" altLang="zh-CN" sz="2000" dirty="0" smtClean="0">
                <a:latin typeface="微软雅黑" panose="020B0503020204020204" pitchFamily="34" charset="-122"/>
                <a:ea typeface="微软雅黑" panose="020B0503020204020204" pitchFamily="34" charset="-122"/>
              </a:rPr>
              <a:t>2009</a:t>
            </a:r>
            <a:r>
              <a:rPr lang="zh-CN" altLang="en-US" sz="2000" dirty="0" smtClean="0">
                <a:latin typeface="微软雅黑" panose="020B0503020204020204" pitchFamily="34" charset="-122"/>
                <a:ea typeface="微软雅黑" panose="020B0503020204020204" pitchFamily="34" charset="-122"/>
              </a:rPr>
              <a:t>年，上交所曾经有过利用“大数据”设置“捕鼠器”的设想。通过建立相关的模型，设定一定的指标预警，即相关指标达到某个预警点时监控系统会自动报警。</a:t>
            </a:r>
          </a:p>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而此次在马乐案中亮相的深交所的“大数据” 监测系统，更是引起了广泛关注。深交所有几十人的监控室，设置了</a:t>
            </a:r>
            <a:r>
              <a:rPr lang="en-US" altLang="zh-CN" sz="2000" dirty="0" smtClean="0">
                <a:latin typeface="微软雅黑" panose="020B0503020204020204" pitchFamily="34" charset="-122"/>
                <a:ea typeface="微软雅黑" panose="020B0503020204020204" pitchFamily="34" charset="-122"/>
              </a:rPr>
              <a:t>200</a:t>
            </a:r>
            <a:r>
              <a:rPr lang="zh-CN" altLang="en-US" sz="2000" dirty="0" smtClean="0">
                <a:latin typeface="微软雅黑" panose="020B0503020204020204" pitchFamily="34" charset="-122"/>
                <a:ea typeface="微软雅黑" panose="020B0503020204020204" pitchFamily="34" charset="-122"/>
              </a:rPr>
              <a:t>多个指标用于监测估计，一旦出现股价偏离大盘走势，深交所利用大数据查探异动背后是哪些人或机构在参与。</a:t>
            </a:r>
          </a:p>
          <a:p>
            <a:pPr marL="285750" indent="-285750" algn="l">
              <a:buFont typeface="Arial" pitchFamily="34" charset="0"/>
              <a:buChar char="•"/>
            </a:pPr>
            <a:endParaRPr lang="en-US" sz="2000" dirty="0">
              <a:latin typeface="微软雅黑" panose="020B0503020204020204" pitchFamily="34" charset="-122"/>
              <a:ea typeface="微软雅黑" panose="020B0503020204020204" pitchFamily="34" charset="-122"/>
            </a:endParaRPr>
          </a:p>
        </p:txBody>
      </p:sp>
      <p:pic>
        <p:nvPicPr>
          <p:cNvPr id="80" name="Picture 2" descr="http://jb.sznews.com/res/1/1161/2014-01/28/A14/res01_attpic_brief.jpg"/>
          <p:cNvPicPr>
            <a:picLocks noChangeAspect="1" noChangeArrowheads="1"/>
          </p:cNvPicPr>
          <p:nvPr/>
        </p:nvPicPr>
        <p:blipFill>
          <a:blip r:embed="rId2" cstate="print"/>
          <a:srcRect/>
          <a:stretch>
            <a:fillRect/>
          </a:stretch>
        </p:blipFill>
        <p:spPr bwMode="auto">
          <a:xfrm>
            <a:off x="1291603" y="1278194"/>
            <a:ext cx="4356624" cy="3659566"/>
          </a:xfrm>
          <a:prstGeom prst="rect">
            <a:avLst/>
          </a:prstGeom>
          <a:noFill/>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59</a:t>
            </a:fld>
            <a:endParaRPr lang="zh-CN" altLang="zh-CN"/>
          </a:p>
        </p:txBody>
      </p:sp>
    </p:spTree>
    <p:extLst>
      <p:ext uri="{BB962C8B-B14F-4D97-AF65-F5344CB8AC3E}">
        <p14:creationId xmlns:p14="http://schemas.microsoft.com/office/powerpoint/2010/main" val="1194563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56153" y="1379606"/>
            <a:ext cx="4967287" cy="4936332"/>
            <a:chOff x="5756151" y="1350620"/>
            <a:chExt cx="4967287" cy="4936332"/>
          </a:xfrm>
        </p:grpSpPr>
        <p:sp>
          <p:nvSpPr>
            <p:cNvPr id="6" name="Freeform 35"/>
            <p:cNvSpPr>
              <a:spLocks/>
            </p:cNvSpPr>
            <p:nvPr/>
          </p:nvSpPr>
          <p:spPr bwMode="gray">
            <a:xfrm flipH="1">
              <a:off x="5765875" y="1350620"/>
              <a:ext cx="2376487" cy="2376488"/>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dirty="0">
                <a:solidFill>
                  <a:schemeClr val="lt1"/>
                </a:solidFill>
              </a:endParaRPr>
            </a:p>
          </p:txBody>
        </p:sp>
        <p:sp>
          <p:nvSpPr>
            <p:cNvPr id="7" name="Freeform 35"/>
            <p:cNvSpPr>
              <a:spLocks/>
            </p:cNvSpPr>
            <p:nvPr/>
          </p:nvSpPr>
          <p:spPr bwMode="gray">
            <a:xfrm>
              <a:off x="8346950" y="1350621"/>
              <a:ext cx="2376488" cy="2376487"/>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dirty="0">
                <a:solidFill>
                  <a:schemeClr val="lt1"/>
                </a:solidFill>
              </a:endParaRPr>
            </a:p>
          </p:txBody>
        </p:sp>
        <p:sp>
          <p:nvSpPr>
            <p:cNvPr id="8" name="矩形 22"/>
            <p:cNvSpPr/>
            <p:nvPr/>
          </p:nvSpPr>
          <p:spPr>
            <a:xfrm>
              <a:off x="8342188" y="3899350"/>
              <a:ext cx="2376488" cy="2376487"/>
            </a:xfrm>
            <a:custGeom>
              <a:avLst/>
              <a:gdLst/>
              <a:ahLst/>
              <a:cxnLst/>
              <a:rect l="l" t="t" r="r" b="b"/>
              <a:pathLst>
                <a:path w="2376488" h="2376487">
                  <a:moveTo>
                    <a:pt x="0" y="0"/>
                  </a:moveTo>
                  <a:cubicBezTo>
                    <a:pt x="1188244" y="0"/>
                    <a:pt x="1188244" y="0"/>
                    <a:pt x="1188244" y="0"/>
                  </a:cubicBezTo>
                  <a:cubicBezTo>
                    <a:pt x="1845521" y="0"/>
                    <a:pt x="2376488" y="530967"/>
                    <a:pt x="2376488" y="1188243"/>
                  </a:cubicBezTo>
                  <a:cubicBezTo>
                    <a:pt x="2376488" y="1845520"/>
                    <a:pt x="1845521" y="2376487"/>
                    <a:pt x="1188244" y="2376487"/>
                  </a:cubicBezTo>
                  <a:cubicBezTo>
                    <a:pt x="530967" y="2376487"/>
                    <a:pt x="0" y="1845520"/>
                    <a:pt x="0" y="1188243"/>
                  </a:cubicBezTo>
                  <a:cubicBezTo>
                    <a:pt x="0" y="0"/>
                    <a:pt x="0" y="0"/>
                    <a:pt x="0"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a:solidFill>
                  <a:schemeClr val="lt1"/>
                </a:solidFill>
              </a:endParaRPr>
            </a:p>
          </p:txBody>
        </p:sp>
        <p:sp>
          <p:nvSpPr>
            <p:cNvPr id="9" name="矩形 26"/>
            <p:cNvSpPr/>
            <p:nvPr/>
          </p:nvSpPr>
          <p:spPr>
            <a:xfrm>
              <a:off x="5756151" y="3910465"/>
              <a:ext cx="2376487" cy="2376487"/>
            </a:xfrm>
            <a:custGeom>
              <a:avLst/>
              <a:gdLst/>
              <a:ahLst/>
              <a:cxnLst/>
              <a:rect l="l" t="t" r="r" b="b"/>
              <a:pathLst>
                <a:path w="2376487" h="2376487">
                  <a:moveTo>
                    <a:pt x="1188244" y="0"/>
                  </a:moveTo>
                  <a:cubicBezTo>
                    <a:pt x="1188256" y="0"/>
                    <a:pt x="1192038" y="0"/>
                    <a:pt x="2376487" y="0"/>
                  </a:cubicBezTo>
                  <a:cubicBezTo>
                    <a:pt x="2376487" y="19"/>
                    <a:pt x="2376487" y="4713"/>
                    <a:pt x="2376487" y="1188244"/>
                  </a:cubicBezTo>
                  <a:cubicBezTo>
                    <a:pt x="2376487" y="1845520"/>
                    <a:pt x="1845520" y="2376487"/>
                    <a:pt x="1188244" y="2376487"/>
                  </a:cubicBezTo>
                  <a:cubicBezTo>
                    <a:pt x="530967" y="2376487"/>
                    <a:pt x="0" y="1845520"/>
                    <a:pt x="0" y="1188244"/>
                  </a:cubicBezTo>
                  <a:cubicBezTo>
                    <a:pt x="0" y="530967"/>
                    <a:pt x="530967" y="0"/>
                    <a:pt x="1188244"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a:solidFill>
                  <a:schemeClr val="lt1"/>
                </a:solidFill>
              </a:endParaRPr>
            </a:p>
          </p:txBody>
        </p:sp>
        <p:sp>
          <p:nvSpPr>
            <p:cNvPr id="11" name="TextBox 1"/>
            <p:cNvSpPr txBox="1"/>
            <p:nvPr/>
          </p:nvSpPr>
          <p:spPr>
            <a:xfrm>
              <a:off x="7084829" y="3325460"/>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大容量</a:t>
              </a:r>
            </a:p>
          </p:txBody>
        </p:sp>
        <p:sp>
          <p:nvSpPr>
            <p:cNvPr id="18" name="TextBox 50"/>
            <p:cNvSpPr txBox="1"/>
            <p:nvPr/>
          </p:nvSpPr>
          <p:spPr>
            <a:xfrm>
              <a:off x="8537852" y="3325460"/>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高速度</a:t>
              </a:r>
            </a:p>
          </p:txBody>
        </p:sp>
        <p:sp>
          <p:nvSpPr>
            <p:cNvPr id="19" name="TextBox 51"/>
            <p:cNvSpPr txBox="1"/>
            <p:nvPr/>
          </p:nvSpPr>
          <p:spPr>
            <a:xfrm>
              <a:off x="8537852" y="3938701"/>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真实性</a:t>
              </a:r>
            </a:p>
          </p:txBody>
        </p:sp>
        <p:sp>
          <p:nvSpPr>
            <p:cNvPr id="20" name="TextBox 52"/>
            <p:cNvSpPr txBox="1"/>
            <p:nvPr/>
          </p:nvSpPr>
          <p:spPr>
            <a:xfrm>
              <a:off x="7084829" y="3938701"/>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多样性</a:t>
              </a:r>
            </a:p>
          </p:txBody>
        </p:sp>
        <p:sp>
          <p:nvSpPr>
            <p:cNvPr id="23" name="椭圆 22"/>
            <p:cNvSpPr/>
            <p:nvPr/>
          </p:nvSpPr>
          <p:spPr>
            <a:xfrm>
              <a:off x="6043594" y="1652978"/>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46574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64388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82202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000163"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178303"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46574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64388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82202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000163"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7178303"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46574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64388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82202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000163"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178303"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46574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64388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82202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000163"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178303"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46574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64388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82202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00163"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178303"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659585" y="1653530"/>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9047746" y="2035063"/>
              <a:ext cx="354865" cy="142579"/>
              <a:chOff x="6410177" y="914400"/>
              <a:chExt cx="525195" cy="211015"/>
            </a:xfrm>
            <a:solidFill>
              <a:srgbClr val="F784A5"/>
            </a:solidFill>
          </p:grpSpPr>
          <p:sp>
            <p:nvSpPr>
              <p:cNvPr id="90" name="椭圆 89"/>
              <p:cNvSpPr/>
              <p:nvPr/>
            </p:nvSpPr>
            <p:spPr>
              <a:xfrm>
                <a:off x="6724357" y="914400"/>
                <a:ext cx="211015" cy="211015"/>
              </a:xfrm>
              <a:prstGeom prst="ellips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1" name="组合 90"/>
              <p:cNvGrpSpPr/>
              <p:nvPr/>
            </p:nvGrpSpPr>
            <p:grpSpPr>
              <a:xfrm flipV="1">
                <a:off x="6410177" y="935746"/>
                <a:ext cx="398586" cy="175601"/>
                <a:chOff x="4557932" y="1378634"/>
                <a:chExt cx="717453" cy="182880"/>
              </a:xfrm>
              <a:grpFill/>
            </p:grpSpPr>
            <p:cxnSp>
              <p:nvCxnSpPr>
                <p:cNvPr id="92" name="直接连接符 91"/>
                <p:cNvCxnSpPr/>
                <p:nvPr/>
              </p:nvCxnSpPr>
              <p:spPr>
                <a:xfrm>
                  <a:off x="4557932" y="1477108"/>
                  <a:ext cx="717453"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726745" y="137863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726745" y="156151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grpSp>
        </p:grpSp>
        <p:grpSp>
          <p:nvGrpSpPr>
            <p:cNvPr id="54" name="组合 53"/>
            <p:cNvGrpSpPr/>
            <p:nvPr/>
          </p:nvGrpSpPr>
          <p:grpSpPr>
            <a:xfrm>
              <a:off x="9608558" y="2035063"/>
              <a:ext cx="354865" cy="142579"/>
              <a:chOff x="6410177" y="914400"/>
              <a:chExt cx="525195" cy="211015"/>
            </a:xfrm>
            <a:solidFill>
              <a:srgbClr val="F784A5"/>
            </a:solidFill>
          </p:grpSpPr>
          <p:sp>
            <p:nvSpPr>
              <p:cNvPr id="85" name="椭圆 84"/>
              <p:cNvSpPr/>
              <p:nvPr/>
            </p:nvSpPr>
            <p:spPr>
              <a:xfrm>
                <a:off x="6724357" y="914400"/>
                <a:ext cx="211015" cy="211015"/>
              </a:xfrm>
              <a:prstGeom prst="ellips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6" name="组合 85"/>
              <p:cNvGrpSpPr/>
              <p:nvPr/>
            </p:nvGrpSpPr>
            <p:grpSpPr>
              <a:xfrm flipV="1">
                <a:off x="6410177" y="935746"/>
                <a:ext cx="398586" cy="175601"/>
                <a:chOff x="4557932" y="1378634"/>
                <a:chExt cx="717453" cy="182880"/>
              </a:xfrm>
              <a:grpFill/>
            </p:grpSpPr>
            <p:cxnSp>
              <p:nvCxnSpPr>
                <p:cNvPr id="87" name="直接连接符 86"/>
                <p:cNvCxnSpPr/>
                <p:nvPr/>
              </p:nvCxnSpPr>
              <p:spPr>
                <a:xfrm>
                  <a:off x="4557932" y="1477108"/>
                  <a:ext cx="717453"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726745" y="137863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726745" y="156151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grpSp>
        </p:grpSp>
        <p:grpSp>
          <p:nvGrpSpPr>
            <p:cNvPr id="55" name="组合 54"/>
            <p:cNvGrpSpPr/>
            <p:nvPr/>
          </p:nvGrpSpPr>
          <p:grpSpPr>
            <a:xfrm>
              <a:off x="9317062" y="2253685"/>
              <a:ext cx="354865" cy="142579"/>
              <a:chOff x="6410177" y="914400"/>
              <a:chExt cx="525195" cy="211015"/>
            </a:xfrm>
            <a:solidFill>
              <a:srgbClr val="31B5D6"/>
            </a:solidFill>
          </p:grpSpPr>
          <p:sp>
            <p:nvSpPr>
              <p:cNvPr id="80" name="椭圆 79"/>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1" name="组合 80"/>
              <p:cNvGrpSpPr/>
              <p:nvPr/>
            </p:nvGrpSpPr>
            <p:grpSpPr>
              <a:xfrm flipV="1">
                <a:off x="6410177" y="935746"/>
                <a:ext cx="398586" cy="175601"/>
                <a:chOff x="4557932" y="1378634"/>
                <a:chExt cx="717453" cy="182880"/>
              </a:xfrm>
              <a:grpFill/>
            </p:grpSpPr>
            <p:cxnSp>
              <p:nvCxnSpPr>
                <p:cNvPr id="82" name="直接连接符 81"/>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p:cNvGrpSpPr/>
            <p:nvPr/>
          </p:nvGrpSpPr>
          <p:grpSpPr>
            <a:xfrm>
              <a:off x="9047746" y="2450648"/>
              <a:ext cx="354865" cy="142579"/>
              <a:chOff x="6410177" y="914400"/>
              <a:chExt cx="525195" cy="211015"/>
            </a:xfrm>
            <a:solidFill>
              <a:srgbClr val="31B5D6"/>
            </a:solidFill>
          </p:grpSpPr>
          <p:sp>
            <p:nvSpPr>
              <p:cNvPr id="75" name="椭圆 74"/>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6" name="组合 75"/>
              <p:cNvGrpSpPr/>
              <p:nvPr/>
            </p:nvGrpSpPr>
            <p:grpSpPr>
              <a:xfrm flipV="1">
                <a:off x="6410177" y="935746"/>
                <a:ext cx="398586" cy="175601"/>
                <a:chOff x="4557932" y="1378634"/>
                <a:chExt cx="717453" cy="182880"/>
              </a:xfrm>
              <a:grpFill/>
            </p:grpSpPr>
            <p:cxnSp>
              <p:nvCxnSpPr>
                <p:cNvPr id="77" name="直接连接符 76"/>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7" name="组合 56"/>
            <p:cNvGrpSpPr/>
            <p:nvPr/>
          </p:nvGrpSpPr>
          <p:grpSpPr>
            <a:xfrm>
              <a:off x="9182405" y="2676669"/>
              <a:ext cx="354865" cy="142579"/>
              <a:chOff x="6410177" y="914400"/>
              <a:chExt cx="525195" cy="211015"/>
            </a:xfrm>
            <a:solidFill>
              <a:schemeClr val="tx1"/>
            </a:solidFill>
          </p:grpSpPr>
          <p:sp>
            <p:nvSpPr>
              <p:cNvPr id="70" name="椭圆 69"/>
              <p:cNvSpPr/>
              <p:nvPr/>
            </p:nvSpPr>
            <p:spPr>
              <a:xfrm>
                <a:off x="6724357" y="914400"/>
                <a:ext cx="211015" cy="211015"/>
              </a:xfrm>
              <a:prstGeom prst="ellips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1" name="组合 70"/>
              <p:cNvGrpSpPr/>
              <p:nvPr/>
            </p:nvGrpSpPr>
            <p:grpSpPr>
              <a:xfrm flipV="1">
                <a:off x="6410177" y="935746"/>
                <a:ext cx="398586" cy="175601"/>
                <a:chOff x="4557932" y="1378634"/>
                <a:chExt cx="717453" cy="182880"/>
              </a:xfrm>
              <a:grpFill/>
            </p:grpSpPr>
            <p:cxnSp>
              <p:nvCxnSpPr>
                <p:cNvPr id="72" name="直接连接符 71"/>
                <p:cNvCxnSpPr/>
                <p:nvPr/>
              </p:nvCxnSpPr>
              <p:spPr>
                <a:xfrm>
                  <a:off x="4557932" y="1477108"/>
                  <a:ext cx="71745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726745" y="137863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726745" y="156151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8" name="组合 57"/>
            <p:cNvGrpSpPr/>
            <p:nvPr/>
          </p:nvGrpSpPr>
          <p:grpSpPr>
            <a:xfrm>
              <a:off x="9572121" y="2504875"/>
              <a:ext cx="354865" cy="142579"/>
              <a:chOff x="6410177" y="914400"/>
              <a:chExt cx="525195" cy="211015"/>
            </a:xfrm>
            <a:solidFill>
              <a:srgbClr val="31B5D6"/>
            </a:solidFill>
          </p:grpSpPr>
          <p:sp>
            <p:nvSpPr>
              <p:cNvPr id="65" name="椭圆 64"/>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6" name="组合 65"/>
              <p:cNvGrpSpPr/>
              <p:nvPr/>
            </p:nvGrpSpPr>
            <p:grpSpPr>
              <a:xfrm flipV="1">
                <a:off x="6410177" y="935746"/>
                <a:ext cx="398586" cy="175601"/>
                <a:chOff x="4557932" y="1378634"/>
                <a:chExt cx="717453" cy="182880"/>
              </a:xfrm>
              <a:grpFill/>
            </p:grpSpPr>
            <p:cxnSp>
              <p:nvCxnSpPr>
                <p:cNvPr id="67" name="直接连接符 66"/>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9" name="组合 58"/>
            <p:cNvGrpSpPr/>
            <p:nvPr/>
          </p:nvGrpSpPr>
          <p:grpSpPr>
            <a:xfrm>
              <a:off x="9523011" y="2829461"/>
              <a:ext cx="354865" cy="142579"/>
              <a:chOff x="6410177" y="914400"/>
              <a:chExt cx="525195" cy="211015"/>
            </a:xfrm>
            <a:solidFill>
              <a:schemeClr val="tx1"/>
            </a:solidFill>
          </p:grpSpPr>
          <p:sp>
            <p:nvSpPr>
              <p:cNvPr id="60" name="椭圆 59"/>
              <p:cNvSpPr/>
              <p:nvPr/>
            </p:nvSpPr>
            <p:spPr>
              <a:xfrm>
                <a:off x="6724357" y="914400"/>
                <a:ext cx="211015" cy="211015"/>
              </a:xfrm>
              <a:prstGeom prst="ellips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1" name="组合 60"/>
              <p:cNvGrpSpPr/>
              <p:nvPr/>
            </p:nvGrpSpPr>
            <p:grpSpPr>
              <a:xfrm flipV="1">
                <a:off x="6410177" y="935746"/>
                <a:ext cx="398586" cy="175601"/>
                <a:chOff x="4557932" y="1378634"/>
                <a:chExt cx="717453" cy="182880"/>
              </a:xfrm>
              <a:grpFill/>
            </p:grpSpPr>
            <p:cxnSp>
              <p:nvCxnSpPr>
                <p:cNvPr id="62" name="直接连接符 61"/>
                <p:cNvCxnSpPr/>
                <p:nvPr/>
              </p:nvCxnSpPr>
              <p:spPr>
                <a:xfrm>
                  <a:off x="4557932" y="1477108"/>
                  <a:ext cx="71745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726745" y="137863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726745" y="156151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6" name="椭圆 95"/>
            <p:cNvSpPr/>
            <p:nvPr/>
          </p:nvSpPr>
          <p:spPr>
            <a:xfrm>
              <a:off x="6048228" y="4335882"/>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7038791" y="4903615"/>
              <a:ext cx="400867" cy="40086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897485" y="4678126"/>
              <a:ext cx="256554" cy="256554"/>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6768205" y="5089771"/>
              <a:ext cx="278601" cy="278601"/>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810297" y="4920649"/>
              <a:ext cx="152329" cy="152329"/>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6501628" y="4996443"/>
              <a:ext cx="180391" cy="180391"/>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6322741" y="5152153"/>
              <a:ext cx="152329" cy="152329"/>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6510147" y="5215795"/>
              <a:ext cx="232502" cy="232502"/>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7247242" y="5384670"/>
              <a:ext cx="278601" cy="278601"/>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6644939" y="5449801"/>
              <a:ext cx="216468" cy="216468"/>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6262613" y="5421247"/>
              <a:ext cx="278601" cy="27860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6593210" y="4786873"/>
              <a:ext cx="204676" cy="204676"/>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6861407" y="5373134"/>
              <a:ext cx="313673" cy="3136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8687028" y="4335882"/>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等腰三角形 112"/>
            <p:cNvSpPr/>
            <p:nvPr/>
          </p:nvSpPr>
          <p:spPr>
            <a:xfrm>
              <a:off x="9110328" y="4624586"/>
              <a:ext cx="307590" cy="265164"/>
            </a:xfrm>
            <a:prstGeom prst="triangle">
              <a:avLst/>
            </a:prstGeom>
            <a:solidFill>
              <a:srgbClr val="F784A5"/>
            </a:solidFill>
            <a:ln>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9909871" y="5157150"/>
              <a:ext cx="296360" cy="296360"/>
            </a:xfrm>
            <a:prstGeom prst="rect">
              <a:avLst/>
            </a:prstGeom>
            <a:solidFill>
              <a:srgbClr val="31B5D6"/>
            </a:solidFill>
            <a:ln>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9273637" y="4998235"/>
              <a:ext cx="288561" cy="2885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13829" y="5608522"/>
              <a:ext cx="182807" cy="1413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平行四边形 116"/>
            <p:cNvSpPr/>
            <p:nvPr/>
          </p:nvSpPr>
          <p:spPr>
            <a:xfrm>
              <a:off x="8859825" y="4969976"/>
              <a:ext cx="405545" cy="335354"/>
            </a:xfrm>
            <a:prstGeom prst="parallelogram">
              <a:avLst/>
            </a:prstGeom>
            <a:solidFill>
              <a:srgbClr val="31B5D6"/>
            </a:solidFill>
            <a:ln>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9634733" y="4959357"/>
              <a:ext cx="155979" cy="1559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9536309" y="4664307"/>
              <a:ext cx="196849" cy="1968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正五边形 119"/>
            <p:cNvSpPr/>
            <p:nvPr/>
          </p:nvSpPr>
          <p:spPr>
            <a:xfrm>
              <a:off x="9478435" y="5200971"/>
              <a:ext cx="366551" cy="349096"/>
            </a:xfrm>
            <a:prstGeom prst="pentagon">
              <a:avLst/>
            </a:prstGeom>
            <a:solidFill>
              <a:srgbClr val="F784A5"/>
            </a:solidFill>
            <a:ln>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9796636" y="4745616"/>
              <a:ext cx="367420" cy="2840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9089927" y="5377447"/>
              <a:ext cx="367420" cy="2840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5" name="直接连接符 184"/>
          <p:cNvCxnSpPr/>
          <p:nvPr/>
        </p:nvCxnSpPr>
        <p:spPr>
          <a:xfrm>
            <a:off x="701489" y="2609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701489" y="314962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701489" y="368968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701489" y="422974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bwMode="auto">
          <a:xfrm>
            <a:off x="1162563" y="279697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90" name="矩形 189"/>
          <p:cNvSpPr/>
          <p:nvPr/>
        </p:nvSpPr>
        <p:spPr bwMode="auto">
          <a:xfrm>
            <a:off x="1162563" y="333703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91" name="矩形 190"/>
          <p:cNvSpPr/>
          <p:nvPr/>
        </p:nvSpPr>
        <p:spPr bwMode="auto">
          <a:xfrm>
            <a:off x="1162563" y="387709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92" name="文本框 12"/>
          <p:cNvSpPr txBox="1"/>
          <p:nvPr/>
        </p:nvSpPr>
        <p:spPr>
          <a:xfrm>
            <a:off x="1522604" y="2618725"/>
            <a:ext cx="3277397" cy="477054"/>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t>表现形式多样化，内容丰富</a:t>
            </a:r>
          </a:p>
        </p:txBody>
      </p:sp>
      <p:sp>
        <p:nvSpPr>
          <p:cNvPr id="193" name="文本框 13"/>
          <p:cNvSpPr txBox="1"/>
          <p:nvPr/>
        </p:nvSpPr>
        <p:spPr>
          <a:xfrm>
            <a:off x="1522604" y="3158785"/>
            <a:ext cx="3277397" cy="477054"/>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t>数量巨大，增长迅速</a:t>
            </a:r>
          </a:p>
        </p:txBody>
      </p:sp>
      <p:sp>
        <p:nvSpPr>
          <p:cNvPr id="194" name="文本框 14"/>
          <p:cNvSpPr txBox="1"/>
          <p:nvPr/>
        </p:nvSpPr>
        <p:spPr>
          <a:xfrm>
            <a:off x="1519478" y="3698845"/>
            <a:ext cx="4524118" cy="477054"/>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t>传播速度快、范围广，具有交互性</a:t>
            </a:r>
          </a:p>
        </p:txBody>
      </p:sp>
      <p:sp>
        <p:nvSpPr>
          <p:cNvPr id="183" name="文本框 182"/>
          <p:cNvSpPr txBox="1"/>
          <p:nvPr/>
        </p:nvSpPr>
        <p:spPr>
          <a:xfrm>
            <a:off x="633792" y="1476073"/>
            <a:ext cx="3877985" cy="584775"/>
          </a:xfrm>
          <a:prstGeom prst="rect">
            <a:avLst/>
          </a:prstGeom>
          <a:noFill/>
        </p:spPr>
        <p:txBody>
          <a:bodyPr wrap="none" rtlCol="0">
            <a:spAutoFit/>
          </a:bodyPr>
          <a:lstStyle>
            <a:defPPr>
              <a:defRPr lang="zh-CN"/>
            </a:defPPr>
            <a:lvl1pPr>
              <a:defRPr sz="32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a:t>
            </a:r>
            <a:r>
              <a:rPr lang="zh-CN" altLang="en-US" dirty="0"/>
              <a:t>特征</a:t>
            </a:r>
          </a:p>
        </p:txBody>
      </p:sp>
      <p:sp>
        <p:nvSpPr>
          <p:cNvPr id="199" name="矩形 198"/>
          <p:cNvSpPr/>
          <p:nvPr/>
        </p:nvSpPr>
        <p:spPr bwMode="auto">
          <a:xfrm>
            <a:off x="1155307" y="226720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200" name="文本框 12"/>
          <p:cNvSpPr txBox="1"/>
          <p:nvPr/>
        </p:nvSpPr>
        <p:spPr>
          <a:xfrm>
            <a:off x="1506112" y="2162841"/>
            <a:ext cx="3277397"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存储数字化，传输网络化</a:t>
            </a:r>
          </a:p>
        </p:txBody>
      </p:sp>
      <p:sp>
        <p:nvSpPr>
          <p:cNvPr id="196"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smtClean="0">
                <a:solidFill>
                  <a:srgbClr val="31B5D6"/>
                </a:solidFill>
                <a:latin typeface="华康俪金黑W8(P)" panose="020B0800000000000000" pitchFamily="34" charset="-122"/>
                <a:ea typeface="华康俪金黑W8(P)" panose="020B0800000000000000" pitchFamily="34" charset="-122"/>
                <a:sym typeface="Calibri" pitchFamily="34" charset="0"/>
              </a:rPr>
              <a:t>信息内容</a:t>
            </a:r>
            <a:r>
              <a:rPr lang="zh-CN" altLang="en-US" sz="4000" dirty="0">
                <a:solidFill>
                  <a:srgbClr val="31B5D6"/>
                </a:solidFill>
                <a:latin typeface="华康俪金黑W8(P)" panose="020B0800000000000000" pitchFamily="34" charset="-122"/>
                <a:ea typeface="华康俪金黑W8(P)" panose="020B0800000000000000" pitchFamily="34" charset="-122"/>
                <a:sym typeface="Calibri" pitchFamily="34" charset="0"/>
              </a:rPr>
              <a:t>安全背景</a:t>
            </a:r>
          </a:p>
        </p:txBody>
      </p:sp>
      <p:sp>
        <p:nvSpPr>
          <p:cNvPr id="197"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cxnSp>
        <p:nvCxnSpPr>
          <p:cNvPr id="123" name="直接连接符 122"/>
          <p:cNvCxnSpPr/>
          <p:nvPr/>
        </p:nvCxnSpPr>
        <p:spPr>
          <a:xfrm>
            <a:off x="704615" y="422392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4615" y="476398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bwMode="auto">
          <a:xfrm>
            <a:off x="1165689" y="441134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26" name="文本框 14"/>
          <p:cNvSpPr txBox="1"/>
          <p:nvPr/>
        </p:nvSpPr>
        <p:spPr>
          <a:xfrm>
            <a:off x="1522604" y="4233091"/>
            <a:ext cx="3626036" cy="477054"/>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t>结构复杂，分布广泛</a:t>
            </a:r>
          </a:p>
        </p:txBody>
      </p:sp>
      <p:cxnSp>
        <p:nvCxnSpPr>
          <p:cNvPr id="127" name="直接连接符 126"/>
          <p:cNvCxnSpPr/>
          <p:nvPr/>
        </p:nvCxnSpPr>
        <p:spPr>
          <a:xfrm>
            <a:off x="694233" y="475482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694233" y="52948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bwMode="auto">
          <a:xfrm>
            <a:off x="1155307" y="49422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30" name="文本框 14"/>
          <p:cNvSpPr txBox="1"/>
          <p:nvPr/>
        </p:nvSpPr>
        <p:spPr>
          <a:xfrm>
            <a:off x="1512221" y="4763986"/>
            <a:ext cx="4253655" cy="477054"/>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t>信息源复杂、</a:t>
            </a:r>
            <a:r>
              <a:rPr lang="zh-CN" altLang="en-US" sz="2000" dirty="0" smtClean="0"/>
              <a:t>无序，缺乏稳定性</a:t>
            </a:r>
            <a:endParaRPr lang="zh-CN" altLang="en-US" sz="2000"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6</a:t>
            </a:fld>
            <a:endParaRPr lang="zh-CN" altLang="zh-CN"/>
          </a:p>
        </p:txBody>
      </p:sp>
    </p:spTree>
    <p:extLst>
      <p:ext uri="{BB962C8B-B14F-4D97-AF65-F5344CB8AC3E}">
        <p14:creationId xmlns:p14="http://schemas.microsoft.com/office/powerpoint/2010/main" val="30916648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206056" y="6525344"/>
            <a:ext cx="454212" cy="365125"/>
          </a:xfrm>
        </p:spPr>
        <p:txBody>
          <a:bodyPr/>
          <a:lstStyle/>
          <a:p>
            <a:fld id="{EFB30654-5188-CD46-A185-958418294383}" type="slidenum">
              <a:rPr lang="en-US" smtClean="0"/>
              <a:pPr/>
              <a:t>60</a:t>
            </a:fld>
            <a:endParaRPr lang="en-US" dirty="0"/>
          </a:p>
        </p:txBody>
      </p:sp>
      <p:sp>
        <p:nvSpPr>
          <p:cNvPr id="80" name="Content Placeholder 4"/>
          <p:cNvSpPr txBox="1">
            <a:spLocks/>
          </p:cNvSpPr>
          <p:nvPr/>
        </p:nvSpPr>
        <p:spPr bwMode="auto">
          <a:xfrm>
            <a:off x="5488478" y="1239022"/>
            <a:ext cx="564397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谷歌基于每天来自全球的</a:t>
            </a:r>
            <a:r>
              <a:rPr lang="en-US" altLang="zh-CN" sz="2000" dirty="0" smtClean="0">
                <a:latin typeface="微软雅黑" panose="020B0503020204020204" pitchFamily="34" charset="-122"/>
                <a:ea typeface="微软雅黑" panose="020B0503020204020204" pitchFamily="34" charset="-122"/>
              </a:rPr>
              <a:t>30 </a:t>
            </a:r>
            <a:r>
              <a:rPr lang="zh-CN" altLang="en-US" sz="2000" dirty="0" smtClean="0">
                <a:latin typeface="微软雅黑" panose="020B0503020204020204" pitchFamily="34" charset="-122"/>
                <a:ea typeface="微软雅黑" panose="020B0503020204020204" pitchFamily="34" charset="-122"/>
              </a:rPr>
              <a:t>多亿条搜索指令设立了一个系统，这个系统在</a:t>
            </a:r>
            <a:r>
              <a:rPr lang="en-US" altLang="zh-CN" sz="2000" dirty="0" smtClean="0">
                <a:latin typeface="微软雅黑" panose="020B0503020204020204" pitchFamily="34" charset="-122"/>
                <a:ea typeface="微软雅黑" panose="020B0503020204020204" pitchFamily="34" charset="-122"/>
              </a:rPr>
              <a:t>2009 </a:t>
            </a:r>
            <a:r>
              <a:rPr lang="zh-CN" altLang="en-US" sz="2000" dirty="0" smtClean="0">
                <a:latin typeface="微软雅黑" panose="020B0503020204020204" pitchFamily="34" charset="-122"/>
                <a:ea typeface="微软雅黑" panose="020B0503020204020204" pitchFamily="34" charset="-122"/>
              </a:rPr>
              <a:t>年甲流爆发之前就开始对美国各地区进行“流感预报”，并推出了“谷歌流感趋势”服务。</a:t>
            </a:r>
            <a:endParaRPr lang="en-US" altLang="zh-CN" sz="2000" dirty="0" smtClean="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谷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sz="2000" dirty="0" smtClean="0">
                <a:latin typeface="微软雅黑" panose="020B0503020204020204" pitchFamily="34" charset="-122"/>
                <a:ea typeface="微软雅黑" panose="020B0503020204020204" pitchFamily="34" charset="-122"/>
              </a:rPr>
              <a:t>97%</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这也就表示，谷歌公司能做出与疾控部门同样准确的传染源位置判断，并且在时间上提前了一到两周。</a:t>
            </a:r>
            <a:endParaRPr lang="en-US" sz="2000" dirty="0">
              <a:latin typeface="微软雅黑" panose="020B0503020204020204" pitchFamily="34" charset="-122"/>
              <a:ea typeface="微软雅黑" panose="020B0503020204020204" pitchFamily="34" charset="-122"/>
            </a:endParaRPr>
          </a:p>
        </p:txBody>
      </p:sp>
      <p:pic>
        <p:nvPicPr>
          <p:cNvPr id="81" name="Picture 3"/>
          <p:cNvPicPr>
            <a:picLocks noChangeAspect="1" noChangeArrowheads="1"/>
          </p:cNvPicPr>
          <p:nvPr/>
        </p:nvPicPr>
        <p:blipFill>
          <a:blip r:embed="rId2" cstate="print"/>
          <a:srcRect/>
          <a:stretch>
            <a:fillRect/>
          </a:stretch>
        </p:blipFill>
        <p:spPr bwMode="auto">
          <a:xfrm>
            <a:off x="1445926" y="1187506"/>
            <a:ext cx="3827400" cy="2523560"/>
          </a:xfrm>
          <a:prstGeom prst="rect">
            <a:avLst/>
          </a:prstGeom>
          <a:noFill/>
          <a:ln w="9525">
            <a:noFill/>
            <a:miter lim="800000"/>
            <a:headEnd/>
            <a:tailEnd/>
          </a:ln>
        </p:spPr>
      </p:pic>
      <p:pic>
        <p:nvPicPr>
          <p:cNvPr id="82" name="Picture 5" descr="http://c.hiphotos.bdimg.com/album/w%3D2048/sign=fb31bf27838ba61edfeecf2f750c960a/0ff41bd5ad6eddc41bde0d1638dbb6fd52663325.jpg"/>
          <p:cNvPicPr>
            <a:picLocks noChangeAspect="1" noChangeArrowheads="1"/>
          </p:cNvPicPr>
          <p:nvPr/>
        </p:nvPicPr>
        <p:blipFill>
          <a:blip r:embed="rId3" cstate="print"/>
          <a:srcRect/>
          <a:stretch>
            <a:fillRect/>
          </a:stretch>
        </p:blipFill>
        <p:spPr bwMode="auto">
          <a:xfrm>
            <a:off x="1463326" y="3926219"/>
            <a:ext cx="3810000" cy="1591240"/>
          </a:xfrm>
          <a:prstGeom prst="rect">
            <a:avLst/>
          </a:prstGeom>
          <a:noFill/>
        </p:spPr>
      </p:pic>
    </p:spTree>
    <p:extLst>
      <p:ext uri="{BB962C8B-B14F-4D97-AF65-F5344CB8AC3E}">
        <p14:creationId xmlns:p14="http://schemas.microsoft.com/office/powerpoint/2010/main" val="11945632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矩形 146"/>
          <p:cNvSpPr/>
          <p:nvPr/>
        </p:nvSpPr>
        <p:spPr>
          <a:xfrm flipV="1">
            <a:off x="132474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2821482"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289180" y="6525344"/>
            <a:ext cx="454212" cy="365125"/>
          </a:xfrm>
        </p:spPr>
        <p:txBody>
          <a:bodyPr/>
          <a:lstStyle/>
          <a:p>
            <a:fld id="{EFB30654-5188-CD46-A185-958418294383}" type="slidenum">
              <a:rPr lang="en-US" smtClean="0"/>
              <a:pPr/>
              <a:t>61</a:t>
            </a:fld>
            <a:endParaRPr lang="en-US" dirty="0"/>
          </a:p>
        </p:txBody>
      </p:sp>
      <p:sp>
        <p:nvSpPr>
          <p:cNvPr id="80" name="Content Placeholder 4"/>
          <p:cNvSpPr txBox="1">
            <a:spLocks/>
          </p:cNvSpPr>
          <p:nvPr/>
        </p:nvSpPr>
        <p:spPr bwMode="auto">
          <a:xfrm>
            <a:off x="4397147" y="1214202"/>
            <a:ext cx="6953024" cy="495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与传统电视剧有别，</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纸牌屋</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是一部根据“大数据”制作的作品。制作方</a:t>
            </a:r>
            <a:r>
              <a:rPr lang="en-US" altLang="zh-CN" sz="2000" dirty="0" smtClean="0">
                <a:latin typeface="微软雅黑" panose="020B0503020204020204" pitchFamily="34" charset="-122"/>
                <a:ea typeface="微软雅黑" panose="020B0503020204020204" pitchFamily="34" charset="-122"/>
              </a:rPr>
              <a:t>Netflix</a:t>
            </a:r>
            <a:r>
              <a:rPr lang="zh-CN" altLang="en-US" sz="2000" dirty="0" smtClean="0">
                <a:latin typeface="微软雅黑" panose="020B0503020204020204" pitchFamily="34" charset="-122"/>
                <a:ea typeface="微软雅黑" panose="020B0503020204020204" pitchFamily="34" charset="-122"/>
              </a:rPr>
              <a:t>是美国最具影响力的影视网站之一，在美国本土有约</a:t>
            </a:r>
            <a:r>
              <a:rPr lang="en-US" altLang="zh-CN" sz="2000" dirty="0" smtClean="0">
                <a:latin typeface="微软雅黑" panose="020B0503020204020204" pitchFamily="34" charset="-122"/>
                <a:ea typeface="微软雅黑" panose="020B0503020204020204" pitchFamily="34" charset="-122"/>
              </a:rPr>
              <a:t>2900</a:t>
            </a:r>
            <a:r>
              <a:rPr lang="zh-CN" altLang="en-US" sz="2000" dirty="0" smtClean="0">
                <a:latin typeface="微软雅黑" panose="020B0503020204020204" pitchFamily="34" charset="-122"/>
                <a:ea typeface="微软雅黑" panose="020B0503020204020204" pitchFamily="34" charset="-122"/>
              </a:rPr>
              <a:t>万的订阅用户。</a:t>
            </a:r>
            <a:endParaRPr lang="en-US" altLang="zh-CN" sz="2000" dirty="0" smtClean="0">
              <a:latin typeface="微软雅黑" panose="020B0503020204020204" pitchFamily="34" charset="-122"/>
              <a:ea typeface="微软雅黑" panose="020B0503020204020204" pitchFamily="34" charset="-122"/>
            </a:endParaRPr>
          </a:p>
          <a:p>
            <a:pPr marL="342900" indent="-342900" algn="l">
              <a:buFont typeface="Arial" pitchFamily="34" charset="0"/>
              <a:buChar char="•"/>
            </a:pPr>
            <a:r>
              <a:rPr lang="en-US" altLang="zh-CN" sz="2000" dirty="0" smtClean="0">
                <a:latin typeface="微软雅黑" panose="020B0503020204020204" pitchFamily="34" charset="-122"/>
                <a:ea typeface="微软雅黑" panose="020B0503020204020204" pitchFamily="34" charset="-122"/>
              </a:rPr>
              <a:t>Netflix</a:t>
            </a:r>
            <a:r>
              <a:rPr lang="zh-CN" altLang="en-US" sz="2000" dirty="0" smtClean="0">
                <a:latin typeface="微软雅黑" panose="020B0503020204020204" pitchFamily="34" charset="-122"/>
                <a:ea typeface="微软雅黑" panose="020B0503020204020204" pitchFamily="34" charset="-122"/>
              </a:rPr>
              <a:t>成功之处在于其强大的推荐系统</a:t>
            </a:r>
            <a:r>
              <a:rPr lang="en-US" altLang="zh-CN" sz="2000" dirty="0" err="1" smtClean="0">
                <a:latin typeface="微软雅黑" panose="020B0503020204020204" pitchFamily="34" charset="-122"/>
                <a:ea typeface="微软雅黑" panose="020B0503020204020204" pitchFamily="34" charset="-122"/>
              </a:rPr>
              <a:t>Cinematch</a:t>
            </a:r>
            <a:r>
              <a:rPr lang="zh-CN" altLang="en-US" sz="2000" dirty="0" smtClean="0">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endParaRPr lang="en-US" altLang="zh-CN" sz="2000" dirty="0" smtClean="0">
              <a:latin typeface="微软雅黑" panose="020B0503020204020204" pitchFamily="34" charset="-122"/>
              <a:ea typeface="微软雅黑" panose="020B0503020204020204" pitchFamily="34" charset="-122"/>
            </a:endParaRPr>
          </a:p>
          <a:p>
            <a:pPr marL="342900" indent="-342900" algn="l">
              <a:buFont typeface="Arial" pitchFamily="34" charset="0"/>
              <a:buChar char="•"/>
            </a:pPr>
            <a:r>
              <a:rPr lang="en-US" altLang="zh-CN" sz="2000" dirty="0" smtClean="0">
                <a:latin typeface="微软雅黑" panose="020B0503020204020204" pitchFamily="34" charset="-122"/>
                <a:ea typeface="微软雅黑" panose="020B0503020204020204" pitchFamily="34" charset="-122"/>
              </a:rPr>
              <a:t>Netflix</a:t>
            </a:r>
            <a:r>
              <a:rPr lang="zh-CN" altLang="en-US" sz="2000" dirty="0" smtClean="0">
                <a:latin typeface="微软雅黑" panose="020B0503020204020204" pitchFamily="34" charset="-122"/>
                <a:ea typeface="微软雅黑" panose="020B0503020204020204" pitchFamily="34" charset="-122"/>
              </a:rPr>
              <a:t>发布的数据显示，用户在</a:t>
            </a:r>
            <a:r>
              <a:rPr lang="en-US" altLang="zh-CN" sz="2000" dirty="0" smtClean="0">
                <a:latin typeface="微软雅黑" panose="020B0503020204020204" pitchFamily="34" charset="-122"/>
                <a:ea typeface="微软雅黑" panose="020B0503020204020204" pitchFamily="34" charset="-122"/>
              </a:rPr>
              <a:t>Netflix</a:t>
            </a:r>
            <a:r>
              <a:rPr lang="zh-CN" altLang="en-US" sz="2000" dirty="0" smtClean="0">
                <a:latin typeface="微软雅黑" panose="020B0503020204020204" pitchFamily="34" charset="-122"/>
                <a:ea typeface="微软雅黑" panose="020B0503020204020204" pitchFamily="34" charset="-122"/>
              </a:rPr>
              <a:t>上每天产生</a:t>
            </a:r>
            <a:r>
              <a:rPr lang="en-US" altLang="zh-CN" sz="2000" dirty="0" smtClean="0">
                <a:latin typeface="微软雅黑" panose="020B0503020204020204" pitchFamily="34" charset="-122"/>
                <a:ea typeface="微软雅黑" panose="020B0503020204020204" pitchFamily="34" charset="-122"/>
              </a:rPr>
              <a:t>3000</a:t>
            </a:r>
            <a:r>
              <a:rPr lang="zh-CN" altLang="en-US" sz="2000" dirty="0" smtClean="0">
                <a:latin typeface="微软雅黑" panose="020B0503020204020204" pitchFamily="34" charset="-122"/>
                <a:ea typeface="微软雅黑" panose="020B0503020204020204" pitchFamily="34" charset="-122"/>
              </a:rPr>
              <a:t>多万个行为，比如暂停、回放或者快进，同时，用户每天还会给出</a:t>
            </a:r>
            <a:r>
              <a:rPr lang="en-US" altLang="zh-CN" sz="2000" dirty="0" smtClean="0">
                <a:latin typeface="微软雅黑" panose="020B0503020204020204" pitchFamily="34" charset="-122"/>
                <a:ea typeface="微软雅黑" panose="020B0503020204020204" pitchFamily="34" charset="-122"/>
              </a:rPr>
              <a:t>400</a:t>
            </a:r>
            <a:r>
              <a:rPr lang="zh-CN" altLang="en-US" sz="2000" dirty="0" smtClean="0">
                <a:latin typeface="微软雅黑" panose="020B0503020204020204" pitchFamily="34" charset="-122"/>
                <a:ea typeface="微软雅黑" panose="020B0503020204020204" pitchFamily="34" charset="-122"/>
              </a:rPr>
              <a:t>万个评分，以及</a:t>
            </a:r>
            <a:r>
              <a:rPr lang="en-US" altLang="zh-CN" sz="2000" dirty="0" smtClean="0">
                <a:latin typeface="微软雅黑" panose="020B0503020204020204" pitchFamily="34" charset="-122"/>
                <a:ea typeface="微软雅黑" panose="020B0503020204020204" pitchFamily="34" charset="-122"/>
              </a:rPr>
              <a:t>300</a:t>
            </a:r>
            <a:r>
              <a:rPr lang="zh-CN" altLang="en-US" sz="2000" dirty="0" smtClean="0">
                <a:latin typeface="微软雅黑" panose="020B0503020204020204" pitchFamily="34" charset="-122"/>
                <a:ea typeface="微软雅黑" panose="020B0503020204020204" pitchFamily="34" charset="-122"/>
              </a:rPr>
              <a:t>万次搜索请求。</a:t>
            </a:r>
            <a:r>
              <a:rPr lang="en-US" altLang="zh-CN" sz="2000" dirty="0" smtClean="0">
                <a:latin typeface="微软雅黑" panose="020B0503020204020204" pitchFamily="34" charset="-122"/>
                <a:ea typeface="微软雅黑" panose="020B0503020204020204" pitchFamily="34" charset="-122"/>
              </a:rPr>
              <a:t>Netflix</a:t>
            </a:r>
            <a:r>
              <a:rPr lang="zh-CN" altLang="en-US" sz="2000" dirty="0" smtClean="0">
                <a:latin typeface="微软雅黑" panose="020B0503020204020204" pitchFamily="34" charset="-122"/>
                <a:ea typeface="微软雅黑" panose="020B0503020204020204" pitchFamily="34" charset="-122"/>
              </a:rPr>
              <a:t>遂决定用这些数据来制作一部电视剧，投资过亿美元制作出</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纸牌屋</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lgn="l">
              <a:buFont typeface="Arial" pitchFamily="34" charset="0"/>
              <a:buChar char="•"/>
            </a:pPr>
            <a:r>
              <a:rPr lang="en-US" altLang="zh-CN" sz="2000" dirty="0" smtClean="0">
                <a:latin typeface="微软雅黑" panose="020B0503020204020204" pitchFamily="34" charset="-122"/>
                <a:ea typeface="微软雅黑" panose="020B0503020204020204" pitchFamily="34" charset="-122"/>
              </a:rPr>
              <a:t>Netflix</a:t>
            </a:r>
            <a:r>
              <a:rPr lang="zh-CN" altLang="en-US" sz="2000" dirty="0" smtClean="0">
                <a:latin typeface="微软雅黑" panose="020B0503020204020204" pitchFamily="34" charset="-122"/>
                <a:ea typeface="微软雅黑" panose="020B0503020204020204" pitchFamily="34" charset="-122"/>
              </a:rPr>
              <a:t>发现，其用户中有很多人仍在点播</a:t>
            </a:r>
            <a:r>
              <a:rPr lang="en-US" altLang="zh-CN" sz="2000" dirty="0" smtClean="0">
                <a:latin typeface="微软雅黑" panose="020B0503020204020204" pitchFamily="34" charset="-122"/>
                <a:ea typeface="微软雅黑" panose="020B0503020204020204" pitchFamily="34" charset="-122"/>
              </a:rPr>
              <a:t>1991</a:t>
            </a:r>
            <a:r>
              <a:rPr lang="zh-CN" altLang="en-US" sz="2000" dirty="0" smtClean="0">
                <a:latin typeface="微软雅黑" panose="020B0503020204020204" pitchFamily="34" charset="-122"/>
                <a:ea typeface="微软雅黑" panose="020B0503020204020204" pitchFamily="34" charset="-122"/>
              </a:rPr>
              <a:t>年</a:t>
            </a:r>
            <a:r>
              <a:rPr lang="en-US" altLang="zh-CN" sz="2000" dirty="0" smtClean="0">
                <a:latin typeface="微软雅黑" panose="020B0503020204020204" pitchFamily="34" charset="-122"/>
                <a:ea typeface="微软雅黑" panose="020B0503020204020204" pitchFamily="34" charset="-122"/>
              </a:rPr>
              <a:t>BBC</a:t>
            </a:r>
            <a:r>
              <a:rPr lang="zh-CN" altLang="en-US" sz="2000" dirty="0" smtClean="0">
                <a:latin typeface="微软雅黑" panose="020B0503020204020204" pitchFamily="34" charset="-122"/>
                <a:ea typeface="微软雅黑" panose="020B0503020204020204" pitchFamily="34" charset="-122"/>
              </a:rPr>
              <a:t>经典老片</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纸牌屋</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，这些观众中许多人喜欢大卫</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芬奇，观众大多爱看奥斯卡得主凯文</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史派西的电影，由此</a:t>
            </a:r>
            <a:r>
              <a:rPr lang="en-US" altLang="zh-CN" sz="2000" dirty="0" smtClean="0">
                <a:latin typeface="微软雅黑" panose="020B0503020204020204" pitchFamily="34" charset="-122"/>
                <a:ea typeface="微软雅黑" panose="020B0503020204020204" pitchFamily="34" charset="-122"/>
              </a:rPr>
              <a:t>Netflix</a:t>
            </a:r>
            <a:r>
              <a:rPr lang="zh-CN" altLang="en-US" sz="2000" dirty="0" smtClean="0">
                <a:latin typeface="微软雅黑" panose="020B0503020204020204" pitchFamily="34" charset="-122"/>
                <a:ea typeface="微软雅黑" panose="020B0503020204020204" pitchFamily="34" charset="-122"/>
              </a:rPr>
              <a:t>邀请大卫</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芬奇为导演，凯文</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史派西为主演翻拍了</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纸牌屋</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这一政治题材剧。</a:t>
            </a:r>
            <a:r>
              <a:rPr lang="en-US" altLang="zh-CN" sz="2000" dirty="0" smtClean="0">
                <a:latin typeface="微软雅黑" panose="020B0503020204020204" pitchFamily="34" charset="-122"/>
                <a:ea typeface="微软雅黑" panose="020B0503020204020204" pitchFamily="34" charset="-122"/>
              </a:rPr>
              <a:t>2013</a:t>
            </a:r>
            <a:r>
              <a:rPr lang="zh-CN" altLang="en-US" sz="2000" dirty="0" smtClean="0">
                <a:latin typeface="微软雅黑" panose="020B0503020204020204" pitchFamily="34" charset="-122"/>
                <a:ea typeface="微软雅黑" panose="020B0503020204020204" pitchFamily="34" charset="-122"/>
              </a:rPr>
              <a:t>年</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月</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纸牌屋</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上线后，用户数增加了</a:t>
            </a:r>
            <a:r>
              <a:rPr lang="en-US" altLang="zh-CN" sz="2000" dirty="0" smtClean="0">
                <a:latin typeface="微软雅黑" panose="020B0503020204020204" pitchFamily="34" charset="-122"/>
                <a:ea typeface="微软雅黑" panose="020B0503020204020204" pitchFamily="34" charset="-122"/>
              </a:rPr>
              <a:t>300</a:t>
            </a:r>
            <a:r>
              <a:rPr lang="zh-CN" altLang="en-US" sz="2000" dirty="0" smtClean="0">
                <a:latin typeface="微软雅黑" panose="020B0503020204020204" pitchFamily="34" charset="-122"/>
                <a:ea typeface="微软雅黑" panose="020B0503020204020204" pitchFamily="34" charset="-122"/>
              </a:rPr>
              <a:t>万，达到</a:t>
            </a:r>
            <a:r>
              <a:rPr lang="en-US" altLang="zh-CN" sz="2000" dirty="0" smtClean="0">
                <a:latin typeface="微软雅黑" panose="020B0503020204020204" pitchFamily="34" charset="-122"/>
                <a:ea typeface="微软雅黑" panose="020B0503020204020204" pitchFamily="34" charset="-122"/>
              </a:rPr>
              <a:t>2920</a:t>
            </a:r>
            <a:r>
              <a:rPr lang="zh-CN" altLang="en-US" sz="2000" dirty="0" smtClean="0">
                <a:latin typeface="微软雅黑" panose="020B0503020204020204" pitchFamily="34" charset="-122"/>
                <a:ea typeface="微软雅黑" panose="020B0503020204020204" pitchFamily="34" charset="-122"/>
              </a:rPr>
              <a:t>万。</a:t>
            </a:r>
            <a:endParaRPr lang="zh-CN" altLang="en-US" sz="2000" b="1" dirty="0" smtClean="0">
              <a:latin typeface="微软雅黑" panose="020B0503020204020204" pitchFamily="34" charset="-122"/>
              <a:ea typeface="微软雅黑" panose="020B0503020204020204" pitchFamily="34" charset="-122"/>
            </a:endParaRPr>
          </a:p>
          <a:p>
            <a:endParaRPr lang="en-US" sz="2000" dirty="0">
              <a:latin typeface="微软雅黑" panose="020B0503020204020204" pitchFamily="34" charset="-122"/>
              <a:ea typeface="微软雅黑" panose="020B0503020204020204" pitchFamily="34" charset="-122"/>
            </a:endParaRPr>
          </a:p>
        </p:txBody>
      </p:sp>
      <p:pic>
        <p:nvPicPr>
          <p:cNvPr id="81" name="Picture 2" descr="http://image.datatang.com/news/2014/2/24/130376786033906955.jpg"/>
          <p:cNvPicPr>
            <a:picLocks noChangeAspect="1" noChangeArrowheads="1"/>
          </p:cNvPicPr>
          <p:nvPr/>
        </p:nvPicPr>
        <p:blipFill>
          <a:blip r:embed="rId2" cstate="print"/>
          <a:srcRect/>
          <a:stretch>
            <a:fillRect/>
          </a:stretch>
        </p:blipFill>
        <p:spPr bwMode="auto">
          <a:xfrm>
            <a:off x="636706" y="1149550"/>
            <a:ext cx="3591335" cy="2348734"/>
          </a:xfrm>
          <a:prstGeom prst="rect">
            <a:avLst/>
          </a:prstGeom>
          <a:noFill/>
        </p:spPr>
      </p:pic>
      <p:pic>
        <p:nvPicPr>
          <p:cNvPr id="82" name="Picture 4" descr="http://image11.m1905.cn/uploadfile/2013/0530/20130530090829457.jpg"/>
          <p:cNvPicPr>
            <a:picLocks noChangeAspect="1" noChangeArrowheads="1"/>
          </p:cNvPicPr>
          <p:nvPr/>
        </p:nvPicPr>
        <p:blipFill>
          <a:blip r:embed="rId3" cstate="print"/>
          <a:srcRect l="21212" b="17394"/>
          <a:stretch>
            <a:fillRect/>
          </a:stretch>
        </p:blipFill>
        <p:spPr bwMode="auto">
          <a:xfrm>
            <a:off x="636705" y="3511302"/>
            <a:ext cx="3591335" cy="2601521"/>
          </a:xfrm>
          <a:prstGeom prst="rect">
            <a:avLst/>
          </a:prstGeom>
          <a:noFill/>
        </p:spPr>
      </p:pic>
    </p:spTree>
    <p:extLst>
      <p:ext uri="{BB962C8B-B14F-4D97-AF65-F5344CB8AC3E}">
        <p14:creationId xmlns:p14="http://schemas.microsoft.com/office/powerpoint/2010/main" val="8929002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002864" y="6525344"/>
            <a:ext cx="454212" cy="365125"/>
          </a:xfrm>
        </p:spPr>
        <p:txBody>
          <a:bodyPr/>
          <a:lstStyle/>
          <a:p>
            <a:fld id="{EFB30654-5188-CD46-A185-958418294383}" type="slidenum">
              <a:rPr lang="en-US" smtClean="0"/>
              <a:pPr/>
              <a:t>62</a:t>
            </a:fld>
            <a:endParaRPr lang="en-US" dirty="0"/>
          </a:p>
        </p:txBody>
      </p:sp>
      <p:sp>
        <p:nvSpPr>
          <p:cNvPr id="80" name="Content Placeholder 4"/>
          <p:cNvSpPr txBox="1">
            <a:spLocks/>
          </p:cNvSpPr>
          <p:nvPr/>
        </p:nvSpPr>
        <p:spPr bwMode="auto">
          <a:xfrm>
            <a:off x="5620139" y="1133340"/>
            <a:ext cx="5831631" cy="476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en-US" altLang="zh-CN" sz="2000" dirty="0" smtClean="0">
                <a:latin typeface="微软雅黑" panose="020B0503020204020204" pitchFamily="34" charset="-122"/>
                <a:ea typeface="微软雅黑" panose="020B0503020204020204" pitchFamily="34" charset="-122"/>
              </a:rPr>
              <a:t>UPS</a:t>
            </a:r>
            <a:r>
              <a:rPr lang="zh-CN" altLang="en-US" sz="2000" dirty="0" smtClean="0">
                <a:latin typeface="微软雅黑" panose="020B0503020204020204" pitchFamily="34" charset="-122"/>
                <a:ea typeface="微软雅黑" panose="020B0503020204020204" pitchFamily="34" charset="-122"/>
              </a:rPr>
              <a:t>最新的大数据来源是安装在公司</a:t>
            </a:r>
            <a:r>
              <a:rPr lang="en-US" altLang="zh-CN" sz="2000" dirty="0" smtClean="0">
                <a:latin typeface="微软雅黑" panose="020B0503020204020204" pitchFamily="34" charset="-122"/>
                <a:ea typeface="微软雅黑" panose="020B0503020204020204" pitchFamily="34" charset="-122"/>
              </a:rPr>
              <a:t>4.6</a:t>
            </a:r>
            <a:r>
              <a:rPr lang="zh-CN" altLang="en-US" sz="2000" dirty="0" smtClean="0">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大量的在线地图数据和优化算法，最终能帮助</a:t>
            </a:r>
            <a:r>
              <a:rPr lang="en-US" altLang="zh-CN" sz="2000" dirty="0" smtClean="0">
                <a:latin typeface="微软雅黑" panose="020B0503020204020204" pitchFamily="34" charset="-122"/>
                <a:ea typeface="微软雅黑" panose="020B0503020204020204" pitchFamily="34" charset="-122"/>
              </a:rPr>
              <a:t>UPS</a:t>
            </a:r>
            <a:r>
              <a:rPr lang="zh-CN" altLang="en-US" sz="2000" dirty="0" smtClean="0">
                <a:latin typeface="微软雅黑" panose="020B0503020204020204" pitchFamily="34" charset="-122"/>
                <a:ea typeface="微软雅黑" panose="020B0503020204020204" pitchFamily="34" charset="-122"/>
              </a:rPr>
              <a:t>实时地调配驾驶员的收货和配送路线。该系统为</a:t>
            </a:r>
            <a:r>
              <a:rPr lang="en-US" altLang="zh-CN" sz="2000" dirty="0" smtClean="0">
                <a:latin typeface="微软雅黑" panose="020B0503020204020204" pitchFamily="34" charset="-122"/>
                <a:ea typeface="微软雅黑" panose="020B0503020204020204" pitchFamily="34" charset="-122"/>
              </a:rPr>
              <a:t>UPS</a:t>
            </a:r>
            <a:r>
              <a:rPr lang="zh-CN" altLang="en-US" sz="2000" dirty="0" smtClean="0">
                <a:latin typeface="微软雅黑" panose="020B0503020204020204" pitchFamily="34" charset="-122"/>
                <a:ea typeface="微软雅黑" panose="020B0503020204020204" pitchFamily="34" charset="-122"/>
              </a:rPr>
              <a:t>减少了</a:t>
            </a:r>
            <a:r>
              <a:rPr lang="en-US" altLang="zh-CN" sz="2000" dirty="0" smtClean="0">
                <a:latin typeface="微软雅黑" panose="020B0503020204020204" pitchFamily="34" charset="-122"/>
                <a:ea typeface="微软雅黑" panose="020B0503020204020204" pitchFamily="34" charset="-122"/>
              </a:rPr>
              <a:t>8500</a:t>
            </a:r>
            <a:r>
              <a:rPr lang="zh-CN" altLang="en-US" sz="2000" dirty="0" smtClean="0">
                <a:latin typeface="微软雅黑" panose="020B0503020204020204" pitchFamily="34" charset="-122"/>
                <a:ea typeface="微软雅黑" panose="020B0503020204020204" pitchFamily="34" charset="-122"/>
              </a:rPr>
              <a:t>万英里的物流里程，由此节约了</a:t>
            </a:r>
            <a:r>
              <a:rPr lang="en-US" altLang="zh-CN" sz="2000" dirty="0" smtClean="0">
                <a:latin typeface="微软雅黑" panose="020B0503020204020204" pitchFamily="34" charset="-122"/>
                <a:ea typeface="微软雅黑" panose="020B0503020204020204" pitchFamily="34" charset="-122"/>
              </a:rPr>
              <a:t>840</a:t>
            </a:r>
            <a:r>
              <a:rPr lang="zh-CN" altLang="en-US" sz="2000" dirty="0" smtClean="0">
                <a:latin typeface="微软雅黑" panose="020B0503020204020204" pitchFamily="34" charset="-122"/>
                <a:ea typeface="微软雅黑" panose="020B0503020204020204" pitchFamily="34" charset="-122"/>
              </a:rPr>
              <a:t>万加仑的汽油。</a:t>
            </a:r>
            <a:endParaRPr lang="en-US" sz="2000" dirty="0">
              <a:latin typeface="微软雅黑" panose="020B0503020204020204" pitchFamily="34" charset="-122"/>
              <a:ea typeface="微软雅黑" panose="020B0503020204020204" pitchFamily="34" charset="-122"/>
            </a:endParaRPr>
          </a:p>
        </p:txBody>
      </p:sp>
      <p:pic>
        <p:nvPicPr>
          <p:cNvPr id="81" name="Picture 2" descr="http://z1.dfcfw.com/2013/6/26/2013062613020862210313.jpg"/>
          <p:cNvPicPr>
            <a:picLocks noChangeAspect="1" noChangeArrowheads="1"/>
          </p:cNvPicPr>
          <p:nvPr/>
        </p:nvPicPr>
        <p:blipFill>
          <a:blip r:embed="rId3" cstate="print"/>
          <a:srcRect/>
          <a:stretch>
            <a:fillRect/>
          </a:stretch>
        </p:blipFill>
        <p:spPr bwMode="auto">
          <a:xfrm>
            <a:off x="1226987" y="1161753"/>
            <a:ext cx="3915276" cy="2211406"/>
          </a:xfrm>
          <a:prstGeom prst="rect">
            <a:avLst/>
          </a:prstGeom>
          <a:noFill/>
        </p:spPr>
      </p:pic>
      <p:pic>
        <p:nvPicPr>
          <p:cNvPr id="82" name="Picture 7"/>
          <p:cNvPicPr>
            <a:picLocks noChangeAspect="1" noChangeArrowheads="1"/>
          </p:cNvPicPr>
          <p:nvPr/>
        </p:nvPicPr>
        <p:blipFill>
          <a:blip r:embed="rId4" cstate="print"/>
          <a:srcRect/>
          <a:stretch>
            <a:fillRect/>
          </a:stretch>
        </p:blipFill>
        <p:spPr bwMode="auto">
          <a:xfrm>
            <a:off x="1319864" y="3533301"/>
            <a:ext cx="3822399" cy="2302650"/>
          </a:xfrm>
          <a:prstGeom prst="rect">
            <a:avLst/>
          </a:prstGeom>
          <a:noFill/>
          <a:ln w="9525">
            <a:noFill/>
            <a:miter lim="800000"/>
            <a:headEnd/>
            <a:tailEnd/>
          </a:ln>
        </p:spPr>
      </p:pic>
    </p:spTree>
    <p:extLst>
      <p:ext uri="{BB962C8B-B14F-4D97-AF65-F5344CB8AC3E}">
        <p14:creationId xmlns:p14="http://schemas.microsoft.com/office/powerpoint/2010/main" val="17265856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网络信息内容的分析</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5268687" y="953858"/>
            <a:ext cx="6429828"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量化交易，程序化交易，高频交易是大数据应用比较多的领域。</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全球</a:t>
            </a:r>
            <a:r>
              <a:rPr lang="en-US" altLang="zh-CN" sz="2000" dirty="0" smtClean="0">
                <a:latin typeface="微软雅黑" panose="020B0503020204020204" pitchFamily="34" charset="-122"/>
                <a:ea typeface="微软雅黑" panose="020B0503020204020204" pitchFamily="34" charset="-122"/>
              </a:rPr>
              <a:t>2/3</a:t>
            </a:r>
            <a:r>
              <a:rPr lang="zh-CN" altLang="en-US" sz="2000" dirty="0" smtClean="0">
                <a:latin typeface="微软雅黑" panose="020B0503020204020204" pitchFamily="34" charset="-122"/>
                <a:ea typeface="微软雅黑" panose="020B0503020204020204" pitchFamily="34" charset="-122"/>
              </a:rPr>
              <a:t>的股票交易量是由高频交易所创造的，参与者总收益每年高达</a:t>
            </a:r>
            <a:r>
              <a:rPr lang="en-US" altLang="zh-CN" sz="2000" dirty="0" smtClean="0">
                <a:latin typeface="微软雅黑" panose="020B0503020204020204" pitchFamily="34" charset="-122"/>
                <a:ea typeface="微软雅黑" panose="020B0503020204020204" pitchFamily="34" charset="-122"/>
              </a:rPr>
              <a:t>80</a:t>
            </a:r>
            <a:r>
              <a:rPr lang="zh-CN" altLang="en-US" sz="2000" dirty="0" smtClean="0">
                <a:latin typeface="微软雅黑" panose="020B0503020204020204" pitchFamily="34" charset="-122"/>
                <a:ea typeface="微软雅黑" panose="020B0503020204020204" pitchFamily="34" charset="-122"/>
              </a:rPr>
              <a:t>亿美元。</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其中，大数据算法被用来作出交易决定。现在，大多数股权交易都是通过大数据算法进行，这些算法越来越多地开始考虑社交媒体网络和新闻网站的信息来在几秒内做出买入和卖出的决定。</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当一个产品可以在多个交易所交易时，会形成不同的定价，在这当中，谁能够最快地捕捉到同一个产品在不同交易所之间的显著价差，谁就能捕捉到瞬间套利机会，技术成为了重要因素</a:t>
            </a:r>
            <a:endParaRPr lang="en-US" sz="2000" dirty="0">
              <a:latin typeface="微软雅黑" panose="020B0503020204020204" pitchFamily="34" charset="-122"/>
              <a:ea typeface="微软雅黑" panose="020B0503020204020204" pitchFamily="34" charset="-122"/>
            </a:endParaRPr>
          </a:p>
        </p:txBody>
      </p:sp>
      <p:pic>
        <p:nvPicPr>
          <p:cNvPr id="81" name="Picture 3"/>
          <p:cNvPicPr>
            <a:picLocks noChangeAspect="1" noChangeArrowheads="1"/>
          </p:cNvPicPr>
          <p:nvPr/>
        </p:nvPicPr>
        <p:blipFill>
          <a:blip r:embed="rId2" cstate="print"/>
          <a:srcRect b="17741"/>
          <a:stretch>
            <a:fillRect/>
          </a:stretch>
        </p:blipFill>
        <p:spPr bwMode="auto">
          <a:xfrm>
            <a:off x="616019" y="1290541"/>
            <a:ext cx="4276725" cy="2350546"/>
          </a:xfrm>
          <a:prstGeom prst="rect">
            <a:avLst/>
          </a:prstGeom>
          <a:noFill/>
          <a:ln w="9525">
            <a:noFill/>
            <a:miter lim="800000"/>
            <a:headEnd/>
            <a:tailEnd/>
          </a:ln>
        </p:spPr>
      </p:pic>
      <p:pic>
        <p:nvPicPr>
          <p:cNvPr id="82" name="Picture 5" descr="http://www.zdqh.cn/upfiles/201301251359103233.bmp"/>
          <p:cNvPicPr>
            <a:picLocks noChangeAspect="1" noChangeArrowheads="1"/>
          </p:cNvPicPr>
          <p:nvPr/>
        </p:nvPicPr>
        <p:blipFill>
          <a:blip r:embed="rId3" cstate="print"/>
          <a:srcRect/>
          <a:stretch>
            <a:fillRect/>
          </a:stretch>
        </p:blipFill>
        <p:spPr bwMode="auto">
          <a:xfrm>
            <a:off x="616019" y="3783233"/>
            <a:ext cx="4276725" cy="1857376"/>
          </a:xfrm>
          <a:prstGeom prst="rect">
            <a:avLst/>
          </a:prstGeom>
          <a:noFill/>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63</a:t>
            </a:fld>
            <a:endParaRPr lang="zh-CN" altLang="zh-CN"/>
          </a:p>
        </p:txBody>
      </p:sp>
    </p:spTree>
    <p:extLst>
      <p:ext uri="{BB962C8B-B14F-4D97-AF65-F5344CB8AC3E}">
        <p14:creationId xmlns:p14="http://schemas.microsoft.com/office/powerpoint/2010/main" val="17265856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283017" y="32424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天网系统</a:t>
            </a:r>
            <a:endParaRPr lang="zh-CN" altLang="en-US" dirty="0"/>
          </a:p>
        </p:txBody>
      </p:sp>
      <p:grpSp>
        <p:nvGrpSpPr>
          <p:cNvPr id="154" name="组合 153"/>
          <p:cNvGrpSpPr/>
          <p:nvPr/>
        </p:nvGrpSpPr>
        <p:grpSpPr>
          <a:xfrm>
            <a:off x="655310" y="1032131"/>
            <a:ext cx="3960389" cy="187069"/>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4615699" y="27736"/>
            <a:ext cx="7102929"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据行业研究机构</a:t>
            </a:r>
            <a:r>
              <a:rPr lang="en-US" altLang="zh-CN" sz="2000" dirty="0" err="1">
                <a:latin typeface="微软雅黑" panose="020B0503020204020204" pitchFamily="34" charset="-122"/>
                <a:ea typeface="微软雅黑" panose="020B0503020204020204" pitchFamily="34" charset="-122"/>
              </a:rPr>
              <a:t>IHSMarkit</a:t>
            </a:r>
            <a:r>
              <a:rPr lang="zh-CN" altLang="en-US" sz="2000" dirty="0">
                <a:latin typeface="微软雅黑" panose="020B0503020204020204" pitchFamily="34" charset="-122"/>
                <a:ea typeface="微软雅黑" panose="020B0503020204020204" pitchFamily="34" charset="-122"/>
              </a:rPr>
              <a:t>公司估计，中国用于公共和私人的共有</a:t>
            </a:r>
            <a:r>
              <a:rPr lang="en-US" altLang="zh-CN" sz="2000" dirty="0">
                <a:latin typeface="微软雅黑" panose="020B0503020204020204" pitchFamily="34" charset="-122"/>
                <a:ea typeface="微软雅黑" panose="020B0503020204020204" pitchFamily="34" charset="-122"/>
              </a:rPr>
              <a:t>1.76</a:t>
            </a:r>
            <a:r>
              <a:rPr lang="zh-CN" altLang="en-US" sz="2000" dirty="0">
                <a:latin typeface="微软雅黑" panose="020B0503020204020204" pitchFamily="34" charset="-122"/>
                <a:ea typeface="微软雅黑" panose="020B0503020204020204" pitchFamily="34" charset="-122"/>
              </a:rPr>
              <a:t>亿个监控</a:t>
            </a:r>
            <a:r>
              <a:rPr lang="zh-CN" altLang="en-US" sz="2000" dirty="0" smtClean="0">
                <a:latin typeface="微软雅黑" panose="020B0503020204020204" pitchFamily="34" charset="-122"/>
                <a:ea typeface="微软雅黑" panose="020B0503020204020204" pitchFamily="34" charset="-122"/>
              </a:rPr>
              <a:t>摄像头构成庞大</a:t>
            </a:r>
            <a:r>
              <a:rPr lang="zh-CN" altLang="en-US" sz="2000" dirty="0">
                <a:latin typeface="微软雅黑" panose="020B0503020204020204" pitchFamily="34" charset="-122"/>
                <a:ea typeface="微软雅黑" panose="020B0503020204020204" pitchFamily="34" charset="-122"/>
              </a:rPr>
              <a:t>的天眼网络，目前中国天网每秒钟可以进行</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亿次人脸对比</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前端设备</a:t>
            </a:r>
            <a:r>
              <a:rPr lang="zh-CN" altLang="en-US" sz="2000" dirty="0" smtClean="0">
                <a:latin typeface="微软雅黑" panose="020B0503020204020204" pitchFamily="34" charset="-122"/>
                <a:ea typeface="微软雅黑" panose="020B0503020204020204" pitchFamily="34" charset="-122"/>
              </a:rPr>
              <a:t>：实现</a:t>
            </a:r>
            <a:r>
              <a:rPr lang="zh-CN" altLang="en-US" sz="2000" dirty="0">
                <a:latin typeface="微软雅黑" panose="020B0503020204020204" pitchFamily="34" charset="-122"/>
                <a:ea typeface="微软雅黑" panose="020B0503020204020204" pitchFamily="34" charset="-122"/>
              </a:rPr>
              <a:t>视频信号采集，交通要道、治安卡口、公共聚集场所、宾馆、学校、医院以及治安复杂场所安装视频监控</a:t>
            </a:r>
            <a:r>
              <a:rPr lang="zh-CN" altLang="en-US" sz="2000" dirty="0" smtClean="0">
                <a:latin typeface="微软雅黑" panose="020B0503020204020204" pitchFamily="34" charset="-122"/>
                <a:ea typeface="微软雅黑" panose="020B0503020204020204" pitchFamily="34" charset="-122"/>
              </a:rPr>
              <a:t>设备</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 传输</a:t>
            </a:r>
            <a:r>
              <a:rPr lang="zh-CN" altLang="en-US" sz="2000" dirty="0">
                <a:latin typeface="微软雅黑" panose="020B0503020204020204" pitchFamily="34" charset="-122"/>
                <a:ea typeface="微软雅黑" panose="020B0503020204020204" pitchFamily="34" charset="-122"/>
              </a:rPr>
              <a:t>部分：所有镜头通过光纤、光端机以模拟或者数字图像的方式分别接入到相关部门监控室</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监控中心：监控分中心系统主要实现对来自前端的视频流进行实时显示、存储和回放，并提供系统管理功能，监控系统的监控中心分为主监控中心和分监控中心。主监控中心完成图像的集中存储、显示和回放，主监控中心设置电视墙和矩阵设备以及操作终端；分监控中心从主监控中心调用图像在本次电视墙显示和控制。</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64</a:t>
            </a:fld>
            <a:endParaRPr lang="zh-CN" altLang="zh-CN"/>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1" y="1392199"/>
            <a:ext cx="434340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5243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金盾工程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4871354" y="993434"/>
            <a:ext cx="6783617"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中国防火长城，官方名为金盾工程，是由政府运作的一个互联网审查监控项目。在其管辖互联网内部建立的多套网络审查系统的总称，包括相关行政审查系统。其英文名称</a:t>
            </a:r>
            <a:r>
              <a:rPr lang="en-US" altLang="zh-CN" sz="2000" dirty="0">
                <a:latin typeface="微软雅黑" panose="020B0503020204020204" pitchFamily="34" charset="-122"/>
                <a:ea typeface="微软雅黑" panose="020B0503020204020204" pitchFamily="34" charset="-122"/>
              </a:rPr>
              <a:t>Great Firewall of China(</a:t>
            </a:r>
            <a:r>
              <a:rPr lang="zh-CN" altLang="en-US" sz="2000" dirty="0">
                <a:latin typeface="微软雅黑" panose="020B0503020204020204" pitchFamily="34" charset="-122"/>
                <a:ea typeface="微软雅黑" panose="020B0503020204020204" pitchFamily="34" charset="-122"/>
              </a:rPr>
              <a:t>与长城 </a:t>
            </a:r>
            <a:r>
              <a:rPr lang="en-US" altLang="zh-CN" sz="2000" dirty="0">
                <a:latin typeface="微软雅黑" panose="020B0503020204020204" pitchFamily="34" charset="-122"/>
                <a:ea typeface="微软雅黑" panose="020B0503020204020204" pitchFamily="34" charset="-122"/>
              </a:rPr>
              <a:t>Great Wall </a:t>
            </a:r>
            <a:r>
              <a:rPr lang="zh-CN" altLang="en-US" sz="2000" dirty="0">
                <a:latin typeface="微软雅黑" panose="020B0503020204020204" pitchFamily="34" charset="-122"/>
                <a:ea typeface="微软雅黑" panose="020B0503020204020204" pitchFamily="34" charset="-122"/>
              </a:rPr>
              <a:t>相谐的效果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，简写为</a:t>
            </a:r>
            <a:r>
              <a:rPr lang="en-US" altLang="zh-CN" sz="2000" dirty="0">
                <a:latin typeface="微软雅黑" panose="020B0503020204020204" pitchFamily="34" charset="-122"/>
                <a:ea typeface="微软雅黑" panose="020B0503020204020204" pitchFamily="34" charset="-122"/>
              </a:rPr>
              <a:t>Great Firewall</a:t>
            </a:r>
            <a:r>
              <a:rPr lang="zh-CN" altLang="en-US" sz="2000" dirty="0">
                <a:latin typeface="微软雅黑" panose="020B0503020204020204" pitchFamily="34" charset="-122"/>
                <a:ea typeface="微软雅黑" panose="020B0503020204020204" pitchFamily="34" charset="-122"/>
              </a:rPr>
              <a:t>，缩写</a:t>
            </a:r>
            <a:r>
              <a:rPr lang="en-US" altLang="zh-CN" sz="2000" dirty="0">
                <a:latin typeface="微软雅黑" panose="020B0503020204020204" pitchFamily="34" charset="-122"/>
                <a:ea typeface="微软雅黑" panose="020B0503020204020204" pitchFamily="34" charset="-122"/>
              </a:rPr>
              <a:t>GFW</a:t>
            </a:r>
            <a:r>
              <a:rPr lang="zh-CN" altLang="en-US" sz="2000" dirty="0">
                <a:latin typeface="微软雅黑" panose="020B0503020204020204" pitchFamily="34" charset="-122"/>
                <a:ea typeface="微软雅黑" panose="020B0503020204020204" pitchFamily="34" charset="-122"/>
              </a:rPr>
              <a:t>。国家网络防火墙长城起步于</a:t>
            </a:r>
            <a:r>
              <a:rPr lang="en-US" altLang="zh-CN" sz="2000" dirty="0">
                <a:latin typeface="微软雅黑" panose="020B0503020204020204" pitchFamily="34" charset="-122"/>
                <a:ea typeface="微软雅黑" panose="020B0503020204020204" pitchFamily="34" charset="-122"/>
              </a:rPr>
              <a:t>1998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俗称长城防火墙、功夫网、</a:t>
            </a:r>
            <a:r>
              <a:rPr lang="en-US" altLang="zh-CN" sz="2000" dirty="0">
                <a:latin typeface="微软雅黑" panose="020B0503020204020204" pitchFamily="34" charset="-122"/>
                <a:ea typeface="微软雅黑" panose="020B0503020204020204" pitchFamily="34" charset="-122"/>
              </a:rPr>
              <a:t>GFW</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首要设计者为北京邮电大学原校长方滨兴，被称为“国家防火墙之父”</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最容易被封：国外敌对势力的有政治敏感词的网站、新闻网站、异议分子讯息、政治活动网站、微博、宗教网站、色情网站</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65</a:t>
            </a:fld>
            <a:endParaRPr lang="zh-CN" altLang="zh-C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647" y="1157130"/>
            <a:ext cx="4000500"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13852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安全</a:t>
            </a:r>
            <a:r>
              <a:rPr lang="zh-CN" altLang="en-US" dirty="0"/>
              <a:t>态势</a:t>
            </a:r>
            <a:r>
              <a:rPr lang="zh-CN" altLang="en-US" dirty="0" smtClean="0"/>
              <a:t>感知系统</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6642250" y="1341770"/>
            <a:ext cx="5012721"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感知资产</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感知资产</a:t>
            </a:r>
            <a:r>
              <a:rPr lang="zh-CN" altLang="en-US" sz="2000" dirty="0" smtClean="0">
                <a:latin typeface="微软雅黑" panose="020B0503020204020204" pitchFamily="34" charset="-122"/>
                <a:ea typeface="微软雅黑" panose="020B0503020204020204" pitchFamily="34" charset="-122"/>
              </a:rPr>
              <a:t>脆弱性</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感知安全</a:t>
            </a:r>
            <a:r>
              <a:rPr lang="zh-CN" altLang="en-US" sz="2000" dirty="0" smtClean="0">
                <a:latin typeface="微软雅黑" panose="020B0503020204020204" pitchFamily="34" charset="-122"/>
                <a:ea typeface="微软雅黑" panose="020B0503020204020204" pitchFamily="34" charset="-122"/>
              </a:rPr>
              <a:t>事件</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感知威胁</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感知攻击</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感知安全</a:t>
            </a:r>
            <a:r>
              <a:rPr lang="zh-CN" altLang="en-US" sz="2000" dirty="0" smtClean="0">
                <a:latin typeface="微软雅黑" panose="020B0503020204020204" pitchFamily="34" charset="-122"/>
                <a:ea typeface="微软雅黑" panose="020B0503020204020204" pitchFamily="34" charset="-122"/>
              </a:rPr>
              <a:t>风险</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微观感知</a:t>
            </a:r>
            <a:r>
              <a:rPr lang="zh-CN" altLang="en-US" sz="2000" dirty="0">
                <a:latin typeface="微软雅黑" panose="020B0503020204020204" pitchFamily="34" charset="-122"/>
                <a:ea typeface="微软雅黑" panose="020B0503020204020204" pitchFamily="34" charset="-122"/>
              </a:rPr>
              <a:t>平台适用于政府、企业针对具体信息网络的安全</a:t>
            </a:r>
            <a:r>
              <a:rPr lang="zh-CN" altLang="en-US" sz="2000" dirty="0" smtClean="0">
                <a:latin typeface="微软雅黑" panose="020B0503020204020204" pitchFamily="34" charset="-122"/>
                <a:ea typeface="微软雅黑" panose="020B0503020204020204" pitchFamily="34" charset="-122"/>
              </a:rPr>
              <a:t>保障；宏观感知</a:t>
            </a:r>
            <a:r>
              <a:rPr lang="zh-CN" altLang="en-US" sz="2000" dirty="0">
                <a:latin typeface="微软雅黑" panose="020B0503020204020204" pitchFamily="34" charset="-122"/>
                <a:ea typeface="微软雅黑" panose="020B0503020204020204" pitchFamily="34" charset="-122"/>
              </a:rPr>
              <a:t>则适用于政府监管机构对一定区域内或国家的宏观网络的安全</a:t>
            </a:r>
            <a:r>
              <a:rPr lang="zh-CN" altLang="en-US" sz="2000" dirty="0" smtClean="0">
                <a:latin typeface="微软雅黑" panose="020B0503020204020204" pitchFamily="34" charset="-122"/>
                <a:ea typeface="微软雅黑" panose="020B0503020204020204" pitchFamily="34" charset="-122"/>
              </a:rPr>
              <a:t>监管</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66</a:t>
            </a:fld>
            <a:endParaRPr lang="zh-CN"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3" y="1589803"/>
            <a:ext cx="6320767" cy="4419599"/>
          </a:xfrm>
          <a:prstGeom prst="rect">
            <a:avLst/>
          </a:prstGeom>
        </p:spPr>
      </p:pic>
    </p:spTree>
    <p:extLst>
      <p:ext uri="{BB962C8B-B14F-4D97-AF65-F5344CB8AC3E}">
        <p14:creationId xmlns:p14="http://schemas.microsoft.com/office/powerpoint/2010/main" val="42093502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616153" y="171474"/>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反洗钱系统</a:t>
            </a:r>
            <a:endParaRPr lang="zh-CN" altLang="en-US" dirty="0"/>
          </a:p>
        </p:txBody>
      </p:sp>
      <p:grpSp>
        <p:nvGrpSpPr>
          <p:cNvPr id="154" name="组合 153"/>
          <p:cNvGrpSpPr/>
          <p:nvPr/>
        </p:nvGrpSpPr>
        <p:grpSpPr>
          <a:xfrm>
            <a:off x="655310" y="1032131"/>
            <a:ext cx="4216044"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4871352" y="6059"/>
            <a:ext cx="7219048"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en-US" altLang="zh-CN" sz="2000" dirty="0">
                <a:latin typeface="微软雅黑" panose="020B0503020204020204" pitchFamily="34" charset="-122"/>
                <a:ea typeface="微软雅黑" panose="020B0503020204020204" pitchFamily="34" charset="-122"/>
              </a:rPr>
              <a:t>2017</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日，中央全面深化改革领导小组第三十四次会议审议通过了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关于完善反洗钱、反恐怖融资、反逃税监管体制机制的意见</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，强调</a:t>
            </a:r>
            <a:r>
              <a:rPr lang="zh-CN" altLang="en-US" sz="2000" dirty="0">
                <a:latin typeface="微软雅黑" panose="020B0503020204020204" pitchFamily="34" charset="-122"/>
                <a:ea typeface="微软雅黑" panose="020B0503020204020204" pitchFamily="34" charset="-122"/>
              </a:rPr>
              <a:t>要探索建立以金融情报为纽带、以资金监测为手段、以数据信息共享为基础的“三反”监管体制机制。</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建立以金融机构业务核算系统</a:t>
            </a:r>
            <a:r>
              <a:rPr lang="zh-CN" altLang="en-US" sz="2000" dirty="0" smtClean="0">
                <a:latin typeface="微软雅黑" panose="020B0503020204020204" pitchFamily="34" charset="-122"/>
                <a:ea typeface="微软雅黑" panose="020B0503020204020204" pitchFamily="34" charset="-122"/>
              </a:rPr>
              <a:t>大数据集中</a:t>
            </a:r>
            <a:r>
              <a:rPr lang="zh-CN" altLang="en-US" sz="2000" dirty="0">
                <a:latin typeface="微软雅黑" panose="020B0503020204020204" pitchFamily="34" charset="-122"/>
                <a:ea typeface="微软雅黑" panose="020B0503020204020204" pitchFamily="34" charset="-122"/>
              </a:rPr>
              <a:t>为依托，以金融机构反洗钱计算机系统为基础，以中国反洗钱监测分析中心为核心和枢纽的国家反洗钱计算机网络</a:t>
            </a:r>
            <a:r>
              <a:rPr lang="zh-CN" altLang="en-US" sz="2000" dirty="0" smtClean="0">
                <a:latin typeface="微软雅黑" panose="020B0503020204020204" pitchFamily="34" charset="-122"/>
                <a:ea typeface="微软雅黑" panose="020B0503020204020204" pitchFamily="34" charset="-122"/>
              </a:rPr>
              <a:t>系统。</a:t>
            </a:r>
            <a:endParaRPr lang="en-US" altLang="zh-CN" sz="2000" dirty="0" smtClean="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监测</a:t>
            </a:r>
            <a:r>
              <a:rPr lang="zh-CN" altLang="en-US" sz="2000" dirty="0">
                <a:latin typeface="微软雅黑" panose="020B0503020204020204" pitchFamily="34" charset="-122"/>
                <a:ea typeface="微软雅黑" panose="020B0503020204020204" pitchFamily="34" charset="-122"/>
              </a:rPr>
              <a:t>分析平台还包括宏观分析部分</a:t>
            </a:r>
            <a:r>
              <a:rPr lang="zh-CN" altLang="en-US" sz="2000" dirty="0" smtClean="0">
                <a:latin typeface="微软雅黑" panose="020B0503020204020204" pitchFamily="34" charset="-122"/>
                <a:ea typeface="微软雅黑" panose="020B0503020204020204" pitchFamily="34" charset="-122"/>
              </a:rPr>
              <a:t>，实现</a:t>
            </a:r>
            <a:r>
              <a:rPr lang="zh-CN" altLang="en-US" sz="2000" dirty="0">
                <a:latin typeface="微软雅黑" panose="020B0503020204020204" pitchFamily="34" charset="-122"/>
                <a:ea typeface="微软雅黑" panose="020B0503020204020204" pitchFamily="34" charset="-122"/>
              </a:rPr>
              <a:t>各类反洗钱信息的统计分析和报表功能</a:t>
            </a:r>
            <a:r>
              <a:rPr lang="zh-CN" altLang="en-US" sz="2000" dirty="0" smtClean="0">
                <a:latin typeface="微软雅黑" panose="020B0503020204020204" pitchFamily="34" charset="-122"/>
                <a:ea typeface="微软雅黑" panose="020B0503020204020204" pitchFamily="34" charset="-122"/>
              </a:rPr>
              <a:t>。开发</a:t>
            </a:r>
            <a:r>
              <a:rPr lang="zh-CN" altLang="en-US" sz="2000" dirty="0">
                <a:latin typeface="微软雅黑" panose="020B0503020204020204" pitchFamily="34" charset="-122"/>
                <a:ea typeface="微软雅黑" panose="020B0503020204020204" pitchFamily="34" charset="-122"/>
              </a:rPr>
              <a:t>了</a:t>
            </a:r>
            <a:r>
              <a:rPr lang="en-US" altLang="zh-CN" sz="2000" dirty="0">
                <a:latin typeface="微软雅黑" panose="020B0503020204020204" pitchFamily="34" charset="-122"/>
                <a:ea typeface="微软雅黑" panose="020B0503020204020204" pitchFamily="34" charset="-122"/>
              </a:rPr>
              <a:t>I-link</a:t>
            </a:r>
            <a:r>
              <a:rPr lang="zh-CN" altLang="en-US" sz="2000" dirty="0">
                <a:latin typeface="微软雅黑" panose="020B0503020204020204" pitchFamily="34" charset="-122"/>
                <a:ea typeface="微软雅黑" panose="020B0503020204020204" pitchFamily="34" charset="-122"/>
              </a:rPr>
              <a:t>监测分析工具，关联境内外各个来源的金融情报信息，通过遴选模型、数据挖掘、统计指标分析、关联匹配分析等多种形式开展监测分析和协查工作，为国家反恐怖、反腐败、禁毒及打击地下钱庄、非法集资、涉税经济犯罪等提供了重要的金融情报支持。</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67</a:t>
            </a:fld>
            <a:endParaRPr lang="zh-CN" altLang="zh-CN"/>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275" y="1046016"/>
            <a:ext cx="4082725" cy="5797469"/>
          </a:xfrm>
          <a:prstGeom prst="rect">
            <a:avLst/>
          </a:prstGeom>
        </p:spPr>
      </p:pic>
    </p:spTree>
    <p:extLst>
      <p:ext uri="{BB962C8B-B14F-4D97-AF65-F5344CB8AC3E}">
        <p14:creationId xmlns:p14="http://schemas.microsoft.com/office/powerpoint/2010/main" val="37026424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t>学术不端行为检测系统</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68</a:t>
            </a:fld>
            <a:endParaRPr lang="zh-CN" altLang="zh-CN"/>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33" y="3800475"/>
            <a:ext cx="606742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623" y="1582057"/>
            <a:ext cx="5217234" cy="379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39" y="974075"/>
            <a:ext cx="6580187"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90947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内容安全，任重道远</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69</a:t>
            </a:fld>
            <a:endParaRPr lang="zh-CN" altLang="zh-CN"/>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965" y="2902177"/>
            <a:ext cx="2993470" cy="2852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55309" y="1927738"/>
            <a:ext cx="4698722" cy="584775"/>
          </a:xfrm>
          <a:prstGeom prst="rect">
            <a:avLst/>
          </a:prstGeom>
        </p:spPr>
        <p:txBody>
          <a:bodyPr wrap="none">
            <a:spAutoFit/>
          </a:bodyPr>
          <a:lstStyle/>
          <a:p>
            <a:r>
              <a:rPr lang="zh-CN" altLang="en-US" sz="3200" dirty="0"/>
              <a:t>你以为和你网恋的是美女</a:t>
            </a:r>
            <a:endParaRPr lang="zh-CN" altLang="en-US" sz="3200" dirty="0"/>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97875"/>
            <a:ext cx="47148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6174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网络信息内容概念</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655309" y="2411890"/>
            <a:ext cx="6435227" cy="3046988"/>
          </a:xfrm>
          <a:prstGeom prst="rect">
            <a:avLst/>
          </a:prstGeom>
        </p:spPr>
        <p:txBody>
          <a:bodyPr wrap="square">
            <a:spAutoFit/>
          </a:bodyPr>
          <a:lstStyle/>
          <a:p>
            <a:r>
              <a:rPr lang="en-US" altLang="zh-CN" sz="3200" dirty="0" smtClean="0"/>
              <a:t>■</a:t>
            </a:r>
            <a:r>
              <a:rPr lang="zh-CN" altLang="en-US" sz="3200" dirty="0"/>
              <a:t>信息识别、检索与筛选</a:t>
            </a:r>
          </a:p>
          <a:p>
            <a:r>
              <a:rPr lang="en-US" altLang="zh-CN" sz="3200" dirty="0"/>
              <a:t>■</a:t>
            </a:r>
            <a:r>
              <a:rPr lang="zh-CN" altLang="en-US" sz="3200" dirty="0" smtClean="0"/>
              <a:t>信息</a:t>
            </a:r>
            <a:r>
              <a:rPr lang="zh-CN" altLang="en-US" sz="3200" dirty="0"/>
              <a:t>理解、发现与追踪</a:t>
            </a:r>
          </a:p>
          <a:p>
            <a:r>
              <a:rPr lang="en-US" altLang="zh-CN" sz="3200" dirty="0"/>
              <a:t>■</a:t>
            </a:r>
            <a:r>
              <a:rPr lang="zh-CN" altLang="en-US" sz="3200" dirty="0" smtClean="0"/>
              <a:t>信息</a:t>
            </a:r>
            <a:r>
              <a:rPr lang="zh-CN" altLang="en-US" sz="3200" dirty="0"/>
              <a:t>欺骗与谋略</a:t>
            </a:r>
          </a:p>
          <a:p>
            <a:r>
              <a:rPr lang="en-US" altLang="zh-CN" sz="3200" dirty="0"/>
              <a:t>■</a:t>
            </a:r>
            <a:r>
              <a:rPr lang="zh-CN" altLang="en-US" sz="3200" dirty="0" smtClean="0"/>
              <a:t>信息</a:t>
            </a:r>
            <a:r>
              <a:rPr lang="zh-CN" altLang="en-US" sz="3200" dirty="0"/>
              <a:t>阻断</a:t>
            </a:r>
          </a:p>
          <a:p>
            <a:r>
              <a:rPr lang="zh-CN" altLang="en-US" sz="3200" dirty="0"/>
              <a:t>■内容版权保护</a:t>
            </a:r>
          </a:p>
          <a:p>
            <a:r>
              <a:rPr lang="zh-CN" altLang="en-US" sz="3200" dirty="0"/>
              <a:t>■信息伪装</a:t>
            </a:r>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7</a:t>
            </a:fld>
            <a:endParaRPr lang="zh-CN" altLang="zh-CN"/>
          </a:p>
        </p:txBody>
      </p:sp>
      <p:sp>
        <p:nvSpPr>
          <p:cNvPr id="7" name="矩形 6"/>
          <p:cNvSpPr/>
          <p:nvPr/>
        </p:nvSpPr>
        <p:spPr>
          <a:xfrm>
            <a:off x="655309" y="1560677"/>
            <a:ext cx="3578224" cy="584775"/>
          </a:xfrm>
          <a:prstGeom prst="rect">
            <a:avLst/>
          </a:prstGeom>
        </p:spPr>
        <p:txBody>
          <a:bodyPr wrap="none">
            <a:spAutoFit/>
          </a:bodyPr>
          <a:lstStyle/>
          <a:p>
            <a:r>
              <a:rPr lang="zh-CN" altLang="en-US" sz="3200" dirty="0">
                <a:solidFill>
                  <a:srgbClr val="FF0000"/>
                </a:solidFill>
              </a:rPr>
              <a:t>内容</a:t>
            </a:r>
            <a:r>
              <a:rPr lang="en-US" altLang="zh-CN" sz="3200" dirty="0">
                <a:solidFill>
                  <a:srgbClr val="FF0000"/>
                </a:solidFill>
              </a:rPr>
              <a:t>:</a:t>
            </a:r>
            <a:r>
              <a:rPr lang="zh-CN" altLang="en-US" sz="3200" dirty="0">
                <a:solidFill>
                  <a:srgbClr val="FF0000"/>
                </a:solidFill>
              </a:rPr>
              <a:t>在认知层面的</a:t>
            </a:r>
            <a:endParaRPr lang="en-US" altLang="zh-CN" sz="3200" dirty="0">
              <a:solidFill>
                <a:srgbClr val="FF0000"/>
              </a:solidFill>
            </a:endParaRPr>
          </a:p>
        </p:txBody>
      </p:sp>
    </p:spTree>
    <p:extLst>
      <p:ext uri="{BB962C8B-B14F-4D97-AF65-F5344CB8AC3E}">
        <p14:creationId xmlns:p14="http://schemas.microsoft.com/office/powerpoint/2010/main" val="119351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125644" y="1247458"/>
            <a:ext cx="6340197"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网络内容安全目前大致可分为两类</a:t>
            </a:r>
          </a:p>
        </p:txBody>
      </p:sp>
      <p:cxnSp>
        <p:nvCxnSpPr>
          <p:cNvPr id="74" name="直接连接符 73"/>
          <p:cNvCxnSpPr/>
          <p:nvPr/>
        </p:nvCxnSpPr>
        <p:spPr>
          <a:xfrm>
            <a:off x="701487" y="2154374"/>
            <a:ext cx="639599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701487" y="3099200"/>
            <a:ext cx="6395999" cy="1745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52387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81" name="文本框 12"/>
          <p:cNvSpPr txBox="1"/>
          <p:nvPr/>
        </p:nvSpPr>
        <p:spPr>
          <a:xfrm>
            <a:off x="1522603" y="2237426"/>
            <a:ext cx="5241054"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基于内容的访问控制</a:t>
            </a:r>
            <a:r>
              <a:rPr lang="zh-CN" altLang="en-US" dirty="0" smtClean="0"/>
              <a:t>，如基于</a:t>
            </a:r>
            <a:r>
              <a:rPr lang="zh-CN" altLang="en-US" dirty="0"/>
              <a:t>数据包的流量</a:t>
            </a:r>
            <a:r>
              <a:rPr lang="zh-CN" altLang="en-US" dirty="0" smtClean="0"/>
              <a:t>监测</a:t>
            </a:r>
            <a:endParaRPr lang="zh-CN" altLang="en-US" dirty="0"/>
          </a:p>
        </p:txBody>
      </p:sp>
      <p:sp>
        <p:nvSpPr>
          <p:cNvPr id="83" name="文本框 14"/>
          <p:cNvSpPr txBox="1"/>
          <p:nvPr/>
        </p:nvSpPr>
        <p:spPr>
          <a:xfrm>
            <a:off x="1530368" y="3196620"/>
            <a:ext cx="5392945"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基于信息传播的互联网安全管理问题，反映的是网络用户公开发布的信息所带来的对社会公共安全问题</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网络信息内容概念</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p:cNvGraphicFramePr>
          <p:nvPr>
            <p:extLst>
              <p:ext uri="{D42A27DB-BD31-4B8C-83A1-F6EECF244321}">
                <p14:modId xmlns:p14="http://schemas.microsoft.com/office/powerpoint/2010/main" val="2494908635"/>
              </p:ext>
            </p:extLst>
          </p:nvPr>
        </p:nvGraphicFramePr>
        <p:xfrm>
          <a:off x="7887855" y="1809913"/>
          <a:ext cx="2346036" cy="2797491"/>
        </p:xfrm>
        <a:graphic>
          <a:graphicData uri="http://schemas.openxmlformats.org/presentationml/2006/ole">
            <mc:AlternateContent xmlns:mc="http://schemas.openxmlformats.org/markup-compatibility/2006">
              <mc:Choice xmlns:v="urn:schemas-microsoft-com:vml" Requires="v">
                <p:oleObj spid="_x0000_s18452" name="Visio" r:id="rId3" imgW="1613234" imgH="2211840" progId="Visio.Drawing.11">
                  <p:embed/>
                </p:oleObj>
              </mc:Choice>
              <mc:Fallback>
                <p:oleObj name="Visio" r:id="rId3" imgW="1613234" imgH="2211840" progId="Visio.Drawing.11">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855" y="1809913"/>
                        <a:ext cx="2346036" cy="2797491"/>
                      </a:xfrm>
                      <a:prstGeom prst="rect">
                        <a:avLst/>
                      </a:prstGeom>
                      <a:noFill/>
                    </p:spPr>
                  </p:pic>
                </p:oleObj>
              </mc:Fallback>
            </mc:AlternateContent>
          </a:graphicData>
        </a:graphic>
      </p:graphicFrame>
      <p:sp>
        <p:nvSpPr>
          <p:cNvPr id="4" name="矩形 3"/>
          <p:cNvSpPr/>
          <p:nvPr/>
        </p:nvSpPr>
        <p:spPr>
          <a:xfrm>
            <a:off x="7807880" y="4731388"/>
            <a:ext cx="2295821" cy="369332"/>
          </a:xfrm>
          <a:prstGeom prst="rect">
            <a:avLst/>
          </a:prstGeom>
        </p:spPr>
        <p:txBody>
          <a:bodyPr wrap="none">
            <a:spAutoFit/>
          </a:bodyPr>
          <a:lstStyle/>
          <a:p>
            <a:r>
              <a:rPr lang="en-US" altLang="zh-CN" dirty="0" smtClean="0"/>
              <a:t>     </a:t>
            </a:r>
            <a:r>
              <a:rPr lang="zh-CN" altLang="zh-CN" dirty="0" smtClean="0"/>
              <a:t>信息</a:t>
            </a:r>
            <a:r>
              <a:rPr lang="zh-CN" altLang="zh-CN" dirty="0"/>
              <a:t>安全层次结构</a:t>
            </a:r>
          </a:p>
        </p:txBody>
      </p:sp>
      <p:cxnSp>
        <p:nvCxnSpPr>
          <p:cNvPr id="162" name="直接连接符 161"/>
          <p:cNvCxnSpPr/>
          <p:nvPr/>
        </p:nvCxnSpPr>
        <p:spPr>
          <a:xfrm>
            <a:off x="683466" y="4418977"/>
            <a:ext cx="641402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2258" y="4472919"/>
            <a:ext cx="6435227" cy="830997"/>
          </a:xfrm>
          <a:prstGeom prst="rect">
            <a:avLst/>
          </a:prstGeom>
        </p:spPr>
        <p:txBody>
          <a:bodyPr wrap="square">
            <a:spAutoFit/>
          </a:bodyPr>
          <a:lstStyle/>
          <a:p>
            <a:r>
              <a:rPr lang="zh-CN" altLang="zh-CN" sz="2400" dirty="0"/>
              <a:t>网络信息内容安全处在安全体系中最上层，更倾向于信息自身的安全</a:t>
            </a:r>
            <a:endParaRPr lang="zh-CN" altLang="en-US" sz="2400" dirty="0"/>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8</a:t>
            </a:fld>
            <a:endParaRPr lang="zh-CN" altLang="zh-CN"/>
          </a:p>
        </p:txBody>
      </p:sp>
    </p:spTree>
    <p:extLst>
      <p:ext uri="{BB962C8B-B14F-4D97-AF65-F5344CB8AC3E}">
        <p14:creationId xmlns:p14="http://schemas.microsoft.com/office/powerpoint/2010/main" val="119351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125644" y="1247458"/>
            <a:ext cx="6340197"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t>网络内容安全目前大致可分为两类</a:t>
            </a:r>
          </a:p>
        </p:txBody>
      </p:sp>
      <p:cxnSp>
        <p:nvCxnSpPr>
          <p:cNvPr id="74" name="直接连接符 73"/>
          <p:cNvCxnSpPr/>
          <p:nvPr/>
        </p:nvCxnSpPr>
        <p:spPr>
          <a:xfrm>
            <a:off x="701487" y="2154374"/>
            <a:ext cx="639599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701487" y="3099200"/>
            <a:ext cx="6395999" cy="1745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52387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81" name="文本框 12"/>
          <p:cNvSpPr txBox="1"/>
          <p:nvPr/>
        </p:nvSpPr>
        <p:spPr>
          <a:xfrm>
            <a:off x="1522603" y="2237426"/>
            <a:ext cx="5241054"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基于内容的访问控制</a:t>
            </a:r>
            <a:r>
              <a:rPr lang="zh-CN" altLang="en-US" dirty="0" smtClean="0"/>
              <a:t>，如基于</a:t>
            </a:r>
            <a:r>
              <a:rPr lang="zh-CN" altLang="en-US" dirty="0"/>
              <a:t>数据包的流量</a:t>
            </a:r>
            <a:r>
              <a:rPr lang="zh-CN" altLang="en-US" dirty="0" smtClean="0"/>
              <a:t>监测</a:t>
            </a:r>
            <a:endParaRPr lang="zh-CN" altLang="en-US" dirty="0"/>
          </a:p>
        </p:txBody>
      </p:sp>
      <p:sp>
        <p:nvSpPr>
          <p:cNvPr id="83" name="文本框 14"/>
          <p:cNvSpPr txBox="1"/>
          <p:nvPr/>
        </p:nvSpPr>
        <p:spPr>
          <a:xfrm>
            <a:off x="1530368" y="3196620"/>
            <a:ext cx="5392945"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基于信息传播的互联网安全管理问题，反映的是网络用户公开发布的信息所带来的对社会公共安全问题</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smtClean="0"/>
              <a:t>网络信息内容概念</a:t>
            </a:r>
            <a:endParaRPr lang="zh-CN" altLang="en-US" dirty="0"/>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p:cNvGraphicFramePr>
          <p:nvPr>
            <p:extLst>
              <p:ext uri="{D42A27DB-BD31-4B8C-83A1-F6EECF244321}">
                <p14:modId xmlns:p14="http://schemas.microsoft.com/office/powerpoint/2010/main" val="1307481880"/>
              </p:ext>
            </p:extLst>
          </p:nvPr>
        </p:nvGraphicFramePr>
        <p:xfrm>
          <a:off x="7887855" y="1809913"/>
          <a:ext cx="2346036" cy="2797491"/>
        </p:xfrm>
        <a:graphic>
          <a:graphicData uri="http://schemas.openxmlformats.org/presentationml/2006/ole">
            <mc:AlternateContent xmlns:mc="http://schemas.openxmlformats.org/markup-compatibility/2006">
              <mc:Choice xmlns:v="urn:schemas-microsoft-com:vml" Requires="v">
                <p:oleObj spid="_x0000_s11357" name="Visio" r:id="rId3" imgW="1613234" imgH="2211840" progId="Visio.Drawing.11">
                  <p:embed/>
                </p:oleObj>
              </mc:Choice>
              <mc:Fallback>
                <p:oleObj name="Visio" r:id="rId3" imgW="1613234" imgH="2211840" progId="Visio.Drawing.11">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855" y="1809913"/>
                        <a:ext cx="2346036" cy="2797491"/>
                      </a:xfrm>
                      <a:prstGeom prst="rect">
                        <a:avLst/>
                      </a:prstGeom>
                      <a:noFill/>
                    </p:spPr>
                  </p:pic>
                </p:oleObj>
              </mc:Fallback>
            </mc:AlternateContent>
          </a:graphicData>
        </a:graphic>
      </p:graphicFrame>
      <p:sp>
        <p:nvSpPr>
          <p:cNvPr id="4" name="矩形 3"/>
          <p:cNvSpPr/>
          <p:nvPr/>
        </p:nvSpPr>
        <p:spPr>
          <a:xfrm>
            <a:off x="7807880" y="4731388"/>
            <a:ext cx="2295821" cy="369332"/>
          </a:xfrm>
          <a:prstGeom prst="rect">
            <a:avLst/>
          </a:prstGeom>
        </p:spPr>
        <p:txBody>
          <a:bodyPr wrap="none">
            <a:spAutoFit/>
          </a:bodyPr>
          <a:lstStyle/>
          <a:p>
            <a:r>
              <a:rPr lang="en-US" altLang="zh-CN" dirty="0" smtClean="0"/>
              <a:t>     </a:t>
            </a:r>
            <a:r>
              <a:rPr lang="zh-CN" altLang="zh-CN" dirty="0" smtClean="0"/>
              <a:t>信息</a:t>
            </a:r>
            <a:r>
              <a:rPr lang="zh-CN" altLang="zh-CN" dirty="0"/>
              <a:t>安全层次结构</a:t>
            </a:r>
          </a:p>
        </p:txBody>
      </p:sp>
      <p:cxnSp>
        <p:nvCxnSpPr>
          <p:cNvPr id="162" name="直接连接符 161"/>
          <p:cNvCxnSpPr/>
          <p:nvPr/>
        </p:nvCxnSpPr>
        <p:spPr>
          <a:xfrm>
            <a:off x="683466" y="4418977"/>
            <a:ext cx="641402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2258" y="4472919"/>
            <a:ext cx="6435227" cy="830997"/>
          </a:xfrm>
          <a:prstGeom prst="rect">
            <a:avLst/>
          </a:prstGeom>
        </p:spPr>
        <p:txBody>
          <a:bodyPr wrap="square">
            <a:spAutoFit/>
          </a:bodyPr>
          <a:lstStyle/>
          <a:p>
            <a:r>
              <a:rPr lang="zh-CN" altLang="zh-CN" sz="2400" dirty="0"/>
              <a:t>网络信息内容安全处在安全体系中最上层，更倾向于信息自身的安全</a:t>
            </a:r>
            <a:endParaRPr lang="zh-CN" altLang="en-US" sz="2400" dirty="0"/>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9</a:t>
            </a:fld>
            <a:endParaRPr lang="zh-CN" altLang="zh-CN"/>
          </a:p>
        </p:txBody>
      </p:sp>
    </p:spTree>
    <p:extLst>
      <p:ext uri="{BB962C8B-B14F-4D97-AF65-F5344CB8AC3E}">
        <p14:creationId xmlns:p14="http://schemas.microsoft.com/office/powerpoint/2010/main" val="2998361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5308</TotalTime>
  <Words>7844</Words>
  <Application>Microsoft Office PowerPoint</Application>
  <PresentationFormat>自定义</PresentationFormat>
  <Paragraphs>673</Paragraphs>
  <Slides>69</Slides>
  <Notes>22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82" baseType="lpstr">
      <vt:lpstr>Arial</vt:lpstr>
      <vt:lpstr>宋体</vt:lpstr>
      <vt:lpstr>Wingdings</vt:lpstr>
      <vt:lpstr>Segoe UI</vt:lpstr>
      <vt:lpstr>微软雅黑</vt:lpstr>
      <vt:lpstr>方正粗宋简体</vt:lpstr>
      <vt:lpstr>Calibri Light</vt:lpstr>
      <vt:lpstr>Calibri</vt:lpstr>
      <vt:lpstr>华康俪金黑W8(P)</vt:lpstr>
      <vt:lpstr>黑体</vt:lpstr>
      <vt:lpstr>Times New Roman</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zhao</dc:creator>
  <cp:lastModifiedBy>caolx</cp:lastModifiedBy>
  <cp:revision>315</cp:revision>
  <dcterms:created xsi:type="dcterms:W3CDTF">2014-04-19T11:56:09Z</dcterms:created>
  <dcterms:modified xsi:type="dcterms:W3CDTF">2020-04-20T07:42:35Z</dcterms:modified>
</cp:coreProperties>
</file>